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1" r:id="rId4"/>
    <p:sldId id="262" r:id="rId5"/>
    <p:sldId id="263" r:id="rId6"/>
    <p:sldId id="264" r:id="rId7"/>
    <p:sldId id="265" r:id="rId8"/>
    <p:sldId id="266" r:id="rId9"/>
    <p:sldId id="267" r:id="rId10"/>
    <p:sldId id="268" r:id="rId11"/>
    <p:sldId id="269" r:id="rId12"/>
    <p:sldId id="27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AFC083-68BF-4309-9A3F-1D2FE4AAF9D9}" v="5" dt="2024-08-13T13:18:54.6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2F963E-B3FA-4768-951D-B187F9417F28}"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C952036-F614-42E6-9250-9E9D6740BBCC}">
      <dgm:prSet/>
      <dgm:spPr/>
      <dgm:t>
        <a:bodyPr/>
        <a:lstStyle/>
        <a:p>
          <a:r>
            <a:rPr lang="en-US"/>
            <a:t>Mitron Bank is a well-established financial institution with a long history of serving customers.</a:t>
          </a:r>
        </a:p>
      </dgm:t>
    </dgm:pt>
    <dgm:pt modelId="{9FF64F34-3BE8-4D5F-9BCE-F5C21128846D}" type="parTrans" cxnId="{36D4760A-617D-4C11-ADDE-05E3FCCA3183}">
      <dgm:prSet/>
      <dgm:spPr/>
      <dgm:t>
        <a:bodyPr/>
        <a:lstStyle/>
        <a:p>
          <a:endParaRPr lang="en-US"/>
        </a:p>
      </dgm:t>
    </dgm:pt>
    <dgm:pt modelId="{42E673D6-54B0-4EF8-AA7A-ABBC545BD4DB}" type="sibTrans" cxnId="{36D4760A-617D-4C11-ADDE-05E3FCCA3183}">
      <dgm:prSet/>
      <dgm:spPr/>
      <dgm:t>
        <a:bodyPr/>
        <a:lstStyle/>
        <a:p>
          <a:endParaRPr lang="en-US"/>
        </a:p>
      </dgm:t>
    </dgm:pt>
    <dgm:pt modelId="{84CBD68E-DC58-4A62-90B7-A20F2C63333B}">
      <dgm:prSet/>
      <dgm:spPr/>
      <dgm:t>
        <a:bodyPr/>
        <a:lstStyle/>
        <a:p>
          <a:r>
            <a:rPr lang="en-US"/>
            <a:t>The bank’s main headquarters is located in Hyderabad, a major city in India.</a:t>
          </a:r>
        </a:p>
      </dgm:t>
    </dgm:pt>
    <dgm:pt modelId="{5FBF90C7-9086-464C-97CD-B7B8074E2834}" type="parTrans" cxnId="{23B0F873-BB82-42B8-BF5D-E5B444ADDD59}">
      <dgm:prSet/>
      <dgm:spPr/>
      <dgm:t>
        <a:bodyPr/>
        <a:lstStyle/>
        <a:p>
          <a:endParaRPr lang="en-US"/>
        </a:p>
      </dgm:t>
    </dgm:pt>
    <dgm:pt modelId="{D304C048-928D-4ED5-B96C-8564CC7F8E6E}" type="sibTrans" cxnId="{23B0F873-BB82-42B8-BF5D-E5B444ADDD59}">
      <dgm:prSet/>
      <dgm:spPr/>
      <dgm:t>
        <a:bodyPr/>
        <a:lstStyle/>
        <a:p>
          <a:endParaRPr lang="en-US"/>
        </a:p>
      </dgm:t>
    </dgm:pt>
    <dgm:pt modelId="{FE61A3DB-FFA9-4405-BCA5-0766CB30D32B}">
      <dgm:prSet/>
      <dgm:spPr/>
      <dgm:t>
        <a:bodyPr/>
        <a:lstStyle/>
        <a:p>
          <a:r>
            <a:rPr lang="en-US"/>
            <a:t>Mitron Bank aims to expand its product offerings in the financial market.</a:t>
          </a:r>
        </a:p>
      </dgm:t>
    </dgm:pt>
    <dgm:pt modelId="{AACD7FE1-3C2F-4699-B5BD-67DCB428846D}" type="parTrans" cxnId="{9D69792E-11A3-486E-8E5B-A40D08A154F8}">
      <dgm:prSet/>
      <dgm:spPr/>
      <dgm:t>
        <a:bodyPr/>
        <a:lstStyle/>
        <a:p>
          <a:endParaRPr lang="en-US"/>
        </a:p>
      </dgm:t>
    </dgm:pt>
    <dgm:pt modelId="{0F7907BD-9171-43B6-870D-56358BCC33F4}" type="sibTrans" cxnId="{9D69792E-11A3-486E-8E5B-A40D08A154F8}">
      <dgm:prSet/>
      <dgm:spPr/>
      <dgm:t>
        <a:bodyPr/>
        <a:lstStyle/>
        <a:p>
          <a:endParaRPr lang="en-US"/>
        </a:p>
      </dgm:t>
    </dgm:pt>
    <dgm:pt modelId="{66481B7E-E1CF-4166-B3DE-B1588F2CCF5A}" type="pres">
      <dgm:prSet presAssocID="{7D2F963E-B3FA-4768-951D-B187F9417F28}" presName="linear" presStyleCnt="0">
        <dgm:presLayoutVars>
          <dgm:animLvl val="lvl"/>
          <dgm:resizeHandles val="exact"/>
        </dgm:presLayoutVars>
      </dgm:prSet>
      <dgm:spPr/>
    </dgm:pt>
    <dgm:pt modelId="{40DD48E8-02D7-4187-BF8D-83BDB7BCC3FE}" type="pres">
      <dgm:prSet presAssocID="{2C952036-F614-42E6-9250-9E9D6740BBCC}" presName="parentText" presStyleLbl="node1" presStyleIdx="0" presStyleCnt="3">
        <dgm:presLayoutVars>
          <dgm:chMax val="0"/>
          <dgm:bulletEnabled val="1"/>
        </dgm:presLayoutVars>
      </dgm:prSet>
      <dgm:spPr/>
    </dgm:pt>
    <dgm:pt modelId="{F402F713-2AD1-4794-A326-D6D70EE2554D}" type="pres">
      <dgm:prSet presAssocID="{42E673D6-54B0-4EF8-AA7A-ABBC545BD4DB}" presName="spacer" presStyleCnt="0"/>
      <dgm:spPr/>
    </dgm:pt>
    <dgm:pt modelId="{A0C6C654-4E46-4008-BDAF-152B4F2588ED}" type="pres">
      <dgm:prSet presAssocID="{84CBD68E-DC58-4A62-90B7-A20F2C63333B}" presName="parentText" presStyleLbl="node1" presStyleIdx="1" presStyleCnt="3">
        <dgm:presLayoutVars>
          <dgm:chMax val="0"/>
          <dgm:bulletEnabled val="1"/>
        </dgm:presLayoutVars>
      </dgm:prSet>
      <dgm:spPr/>
    </dgm:pt>
    <dgm:pt modelId="{FF1DD0E2-FDD9-468A-9683-05FC5E215D39}" type="pres">
      <dgm:prSet presAssocID="{D304C048-928D-4ED5-B96C-8564CC7F8E6E}" presName="spacer" presStyleCnt="0"/>
      <dgm:spPr/>
    </dgm:pt>
    <dgm:pt modelId="{37838814-43CC-47F3-950A-32240377B289}" type="pres">
      <dgm:prSet presAssocID="{FE61A3DB-FFA9-4405-BCA5-0766CB30D32B}" presName="parentText" presStyleLbl="node1" presStyleIdx="2" presStyleCnt="3">
        <dgm:presLayoutVars>
          <dgm:chMax val="0"/>
          <dgm:bulletEnabled val="1"/>
        </dgm:presLayoutVars>
      </dgm:prSet>
      <dgm:spPr/>
    </dgm:pt>
  </dgm:ptLst>
  <dgm:cxnLst>
    <dgm:cxn modelId="{36D4760A-617D-4C11-ADDE-05E3FCCA3183}" srcId="{7D2F963E-B3FA-4768-951D-B187F9417F28}" destId="{2C952036-F614-42E6-9250-9E9D6740BBCC}" srcOrd="0" destOrd="0" parTransId="{9FF64F34-3BE8-4D5F-9BCE-F5C21128846D}" sibTransId="{42E673D6-54B0-4EF8-AA7A-ABBC545BD4DB}"/>
    <dgm:cxn modelId="{BA5F5C1D-9205-4220-93A5-91F62F971211}" type="presOf" srcId="{84CBD68E-DC58-4A62-90B7-A20F2C63333B}" destId="{A0C6C654-4E46-4008-BDAF-152B4F2588ED}" srcOrd="0" destOrd="0" presId="urn:microsoft.com/office/officeart/2005/8/layout/vList2"/>
    <dgm:cxn modelId="{FC5D771D-4A43-40D6-A007-E01F3F97CAAC}" type="presOf" srcId="{7D2F963E-B3FA-4768-951D-B187F9417F28}" destId="{66481B7E-E1CF-4166-B3DE-B1588F2CCF5A}" srcOrd="0" destOrd="0" presId="urn:microsoft.com/office/officeart/2005/8/layout/vList2"/>
    <dgm:cxn modelId="{9D69792E-11A3-486E-8E5B-A40D08A154F8}" srcId="{7D2F963E-B3FA-4768-951D-B187F9417F28}" destId="{FE61A3DB-FFA9-4405-BCA5-0766CB30D32B}" srcOrd="2" destOrd="0" parTransId="{AACD7FE1-3C2F-4699-B5BD-67DCB428846D}" sibTransId="{0F7907BD-9171-43B6-870D-56358BCC33F4}"/>
    <dgm:cxn modelId="{23B0F873-BB82-42B8-BF5D-E5B444ADDD59}" srcId="{7D2F963E-B3FA-4768-951D-B187F9417F28}" destId="{84CBD68E-DC58-4A62-90B7-A20F2C63333B}" srcOrd="1" destOrd="0" parTransId="{5FBF90C7-9086-464C-97CD-B7B8074E2834}" sibTransId="{D304C048-928D-4ED5-B96C-8564CC7F8E6E}"/>
    <dgm:cxn modelId="{0D95DF79-F293-4F33-915F-34D07F2C5A54}" type="presOf" srcId="{FE61A3DB-FFA9-4405-BCA5-0766CB30D32B}" destId="{37838814-43CC-47F3-950A-32240377B289}" srcOrd="0" destOrd="0" presId="urn:microsoft.com/office/officeart/2005/8/layout/vList2"/>
    <dgm:cxn modelId="{1B983CB8-6964-4F7E-B22E-4CDAFFC1A95D}" type="presOf" srcId="{2C952036-F614-42E6-9250-9E9D6740BBCC}" destId="{40DD48E8-02D7-4187-BF8D-83BDB7BCC3FE}" srcOrd="0" destOrd="0" presId="urn:microsoft.com/office/officeart/2005/8/layout/vList2"/>
    <dgm:cxn modelId="{B5E4C7BF-155E-4B16-B5D5-D316E63B7961}" type="presParOf" srcId="{66481B7E-E1CF-4166-B3DE-B1588F2CCF5A}" destId="{40DD48E8-02D7-4187-BF8D-83BDB7BCC3FE}" srcOrd="0" destOrd="0" presId="urn:microsoft.com/office/officeart/2005/8/layout/vList2"/>
    <dgm:cxn modelId="{25554803-C51C-4D90-8FBB-1A585EB75521}" type="presParOf" srcId="{66481B7E-E1CF-4166-B3DE-B1588F2CCF5A}" destId="{F402F713-2AD1-4794-A326-D6D70EE2554D}" srcOrd="1" destOrd="0" presId="urn:microsoft.com/office/officeart/2005/8/layout/vList2"/>
    <dgm:cxn modelId="{DE17D4AF-8468-4204-AD5B-231D0232816A}" type="presParOf" srcId="{66481B7E-E1CF-4166-B3DE-B1588F2CCF5A}" destId="{A0C6C654-4E46-4008-BDAF-152B4F2588ED}" srcOrd="2" destOrd="0" presId="urn:microsoft.com/office/officeart/2005/8/layout/vList2"/>
    <dgm:cxn modelId="{49087284-2CC7-462D-8FC6-23D49061EF39}" type="presParOf" srcId="{66481B7E-E1CF-4166-B3DE-B1588F2CCF5A}" destId="{FF1DD0E2-FDD9-468A-9683-05FC5E215D39}" srcOrd="3" destOrd="0" presId="urn:microsoft.com/office/officeart/2005/8/layout/vList2"/>
    <dgm:cxn modelId="{588D0B0A-8856-4936-9687-3347325071EF}" type="presParOf" srcId="{66481B7E-E1CF-4166-B3DE-B1588F2CCF5A}" destId="{37838814-43CC-47F3-950A-32240377B28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D5B914-03CD-4206-8E6C-42C72BB4E303}"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7D832D94-6743-4059-98F7-62311EBB5B1C}">
      <dgm:prSet phldrT="[Text]" custT="1"/>
      <dgm:spPr/>
      <dgm:t>
        <a:bodyPr/>
        <a:lstStyle/>
        <a:p>
          <a:pPr>
            <a:lnSpc>
              <a:spcPct val="100000"/>
            </a:lnSpc>
          </a:pPr>
          <a:r>
            <a:rPr lang="en-US" sz="1400" b="0" i="0" u="none" dirty="0"/>
            <a:t>Demographic classification: Classify the customers based on available demography such as age group, gender, occupation etc. and provide insights based on them.</a:t>
          </a:r>
          <a:endParaRPr lang="en-US" sz="1400" b="0" dirty="0"/>
        </a:p>
      </dgm:t>
    </dgm:pt>
    <dgm:pt modelId="{4ABCE09B-D196-4CF9-8E21-7BD7584C4FAC}" type="parTrans" cxnId="{A12DE56D-63BD-4B94-ACB6-BE9A237C5DEB}">
      <dgm:prSet/>
      <dgm:spPr/>
      <dgm:t>
        <a:bodyPr/>
        <a:lstStyle/>
        <a:p>
          <a:endParaRPr lang="en-US"/>
        </a:p>
      </dgm:t>
    </dgm:pt>
    <dgm:pt modelId="{CE6792FD-59A0-4B7E-A680-EEA3EF541A71}" type="sibTrans" cxnId="{A12DE56D-63BD-4B94-ACB6-BE9A237C5DEB}">
      <dgm:prSet/>
      <dgm:spPr/>
      <dgm:t>
        <a:bodyPr/>
        <a:lstStyle/>
        <a:p>
          <a:endParaRPr lang="en-US"/>
        </a:p>
      </dgm:t>
    </dgm:pt>
    <dgm:pt modelId="{0AF14D50-D63C-403D-93EF-1F14D41B53EC}">
      <dgm:prSet phldrT="[Text]" custT="1"/>
      <dgm:spPr/>
      <dgm:t>
        <a:bodyPr/>
        <a:lstStyle/>
        <a:p>
          <a:pPr>
            <a:lnSpc>
              <a:spcPct val="100000"/>
            </a:lnSpc>
          </a:pPr>
          <a:r>
            <a:rPr lang="en-US" sz="1400" b="0" i="0" dirty="0"/>
            <a:t>Spending Analysis  :Where do people spend money the most? Does it have any impact due to occupation, gender, city, age etc.? This can help you to add relevant credit card features for specific target groups.</a:t>
          </a:r>
          <a:endParaRPr lang="en-US" sz="1400" b="0" dirty="0"/>
        </a:p>
      </dgm:t>
    </dgm:pt>
    <dgm:pt modelId="{9574AEB7-651E-4DA9-B797-E69EB0459C85}" type="parTrans" cxnId="{DDB29146-922D-436D-9AE5-164938DF2D56}">
      <dgm:prSet/>
      <dgm:spPr/>
      <dgm:t>
        <a:bodyPr/>
        <a:lstStyle/>
        <a:p>
          <a:endParaRPr lang="en-US"/>
        </a:p>
      </dgm:t>
    </dgm:pt>
    <dgm:pt modelId="{01E0155E-DF04-4EF5-BD82-46E24F097F94}" type="sibTrans" cxnId="{DDB29146-922D-436D-9AE5-164938DF2D56}">
      <dgm:prSet/>
      <dgm:spPr/>
      <dgm:t>
        <a:bodyPr/>
        <a:lstStyle/>
        <a:p>
          <a:endParaRPr lang="en-US"/>
        </a:p>
      </dgm:t>
    </dgm:pt>
    <dgm:pt modelId="{4689D95B-4F13-4029-906F-3D9DF2EB4814}">
      <dgm:prSet phldrT="[Text]" custT="1"/>
      <dgm:spPr/>
      <dgm:t>
        <a:bodyPr/>
        <a:lstStyle/>
        <a:p>
          <a:pPr>
            <a:lnSpc>
              <a:spcPct val="100000"/>
            </a:lnSpc>
          </a:pPr>
          <a:r>
            <a:rPr lang="en-US" sz="1400" b="0" i="0" u="none"/>
            <a:t>Avg income utilisation %: Find the average income utilisation % of customers (avg_spends/avg_income). This will be your key metric. The higher the average income utilisation %, the more is their likelihood to use credit cards.</a:t>
          </a:r>
          <a:endParaRPr lang="en-US" sz="1400" b="0"/>
        </a:p>
      </dgm:t>
    </dgm:pt>
    <dgm:pt modelId="{97025BD6-BC07-48A6-882A-1A1C5153EA03}" type="parTrans" cxnId="{B5CE271F-526D-40B6-A610-D6393085CB18}">
      <dgm:prSet/>
      <dgm:spPr/>
      <dgm:t>
        <a:bodyPr/>
        <a:lstStyle/>
        <a:p>
          <a:endParaRPr lang="en-US"/>
        </a:p>
      </dgm:t>
    </dgm:pt>
    <dgm:pt modelId="{DECC9598-9AEB-4005-B42A-3DD568AC3C86}" type="sibTrans" cxnId="{B5CE271F-526D-40B6-A610-D6393085CB18}">
      <dgm:prSet/>
      <dgm:spPr/>
      <dgm:t>
        <a:bodyPr/>
        <a:lstStyle/>
        <a:p>
          <a:endParaRPr lang="en-US"/>
        </a:p>
      </dgm:t>
    </dgm:pt>
    <dgm:pt modelId="{442557D1-8FD0-4A0E-94D8-0754C13EFF47}">
      <dgm:prSet custT="1"/>
      <dgm:spPr/>
      <dgm:t>
        <a:bodyPr/>
        <a:lstStyle/>
        <a:p>
          <a:pPr>
            <a:lnSpc>
              <a:spcPct val="100000"/>
            </a:lnSpc>
          </a:pPr>
          <a:r>
            <a:rPr lang="en-US" sz="1400" b="0" i="0" u="none"/>
            <a:t>Key Customer Segments: By doing above, you should be able to identify and profile key customer segments that are likely to be the highest-value users of the new credit cards. This includes understanding their demographics, spending behaviours, and financial preferences.</a:t>
          </a:r>
        </a:p>
        <a:p>
          <a:endParaRPr lang="en-US" sz="1400" b="0"/>
        </a:p>
      </dgm:t>
    </dgm:pt>
    <dgm:pt modelId="{B351775E-3729-4BB5-A333-AF060FE5173C}" type="parTrans" cxnId="{9B56091D-70D0-4F9F-8860-0FA5C652F5F7}">
      <dgm:prSet/>
      <dgm:spPr/>
      <dgm:t>
        <a:bodyPr/>
        <a:lstStyle/>
        <a:p>
          <a:endParaRPr lang="en-US"/>
        </a:p>
      </dgm:t>
    </dgm:pt>
    <dgm:pt modelId="{951B029B-D337-4D96-BB58-952150665837}" type="sibTrans" cxnId="{9B56091D-70D0-4F9F-8860-0FA5C652F5F7}">
      <dgm:prSet/>
      <dgm:spPr/>
      <dgm:t>
        <a:bodyPr/>
        <a:lstStyle/>
        <a:p>
          <a:endParaRPr lang="en-US"/>
        </a:p>
      </dgm:t>
    </dgm:pt>
    <dgm:pt modelId="{95F36AE1-546F-4351-9A47-02E3FE84EBFF}">
      <dgm:prSet custT="1"/>
      <dgm:spPr/>
      <dgm:t>
        <a:bodyPr/>
        <a:lstStyle/>
        <a:p>
          <a:pPr>
            <a:lnSpc>
              <a:spcPct val="100000"/>
            </a:lnSpc>
          </a:pPr>
          <a:r>
            <a:rPr lang="en-US" sz="1400" b="0" i="0" u="none" dirty="0"/>
            <a:t>Credit Card Feature Recommendations: Provide recommendations on what key features should be included in the credit card which will improve the likelihood of credit card usage. This should be backed by the insights from data provided and also some secondary research on the internet for this.</a:t>
          </a:r>
          <a:endParaRPr lang="en-US" sz="1400" b="0" dirty="0"/>
        </a:p>
      </dgm:t>
    </dgm:pt>
    <dgm:pt modelId="{22A4749A-BBE5-4B82-9367-525F80E57448}" type="parTrans" cxnId="{C43D60E2-506D-484D-8F38-AE51CFEC3E6E}">
      <dgm:prSet/>
      <dgm:spPr/>
      <dgm:t>
        <a:bodyPr/>
        <a:lstStyle/>
        <a:p>
          <a:endParaRPr lang="en-US"/>
        </a:p>
      </dgm:t>
    </dgm:pt>
    <dgm:pt modelId="{BEAC945F-72CD-4B26-B503-4532D47EEF07}" type="sibTrans" cxnId="{C43D60E2-506D-484D-8F38-AE51CFEC3E6E}">
      <dgm:prSet/>
      <dgm:spPr/>
      <dgm:t>
        <a:bodyPr/>
        <a:lstStyle/>
        <a:p>
          <a:endParaRPr lang="en-US"/>
        </a:p>
      </dgm:t>
    </dgm:pt>
    <dgm:pt modelId="{FDF40B4B-BF27-49A0-9820-31EF69D90490}" type="pres">
      <dgm:prSet presAssocID="{47D5B914-03CD-4206-8E6C-42C72BB4E303}" presName="root" presStyleCnt="0">
        <dgm:presLayoutVars>
          <dgm:dir/>
          <dgm:resizeHandles val="exact"/>
        </dgm:presLayoutVars>
      </dgm:prSet>
      <dgm:spPr/>
    </dgm:pt>
    <dgm:pt modelId="{4F729A83-B1FD-493A-BF10-EC0D9971CAF7}" type="pres">
      <dgm:prSet presAssocID="{7D832D94-6743-4059-98F7-62311EBB5B1C}" presName="compNode" presStyleCnt="0"/>
      <dgm:spPr/>
    </dgm:pt>
    <dgm:pt modelId="{A1CD6974-E9AE-4D3E-98A2-2D93C7AFFEF6}" type="pres">
      <dgm:prSet presAssocID="{7D832D94-6743-4059-98F7-62311EBB5B1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4FB11FF6-FBF3-4E83-9FD4-4B7C8A86250B}" type="pres">
      <dgm:prSet presAssocID="{7D832D94-6743-4059-98F7-62311EBB5B1C}" presName="spaceRect" presStyleCnt="0"/>
      <dgm:spPr/>
    </dgm:pt>
    <dgm:pt modelId="{0D408DE4-4B5A-4885-B4C7-3FB08F90D9B7}" type="pres">
      <dgm:prSet presAssocID="{7D832D94-6743-4059-98F7-62311EBB5B1C}" presName="textRect" presStyleLbl="revTx" presStyleIdx="0" presStyleCnt="5">
        <dgm:presLayoutVars>
          <dgm:chMax val="1"/>
          <dgm:chPref val="1"/>
        </dgm:presLayoutVars>
      </dgm:prSet>
      <dgm:spPr/>
    </dgm:pt>
    <dgm:pt modelId="{78E9F454-3142-4A75-A5A4-A8F0597753D7}" type="pres">
      <dgm:prSet presAssocID="{CE6792FD-59A0-4B7E-A680-EEA3EF541A71}" presName="sibTrans" presStyleCnt="0"/>
      <dgm:spPr/>
    </dgm:pt>
    <dgm:pt modelId="{56E75282-4758-451B-A225-E5AB65B59647}" type="pres">
      <dgm:prSet presAssocID="{0AF14D50-D63C-403D-93EF-1F14D41B53EC}" presName="compNode" presStyleCnt="0"/>
      <dgm:spPr/>
    </dgm:pt>
    <dgm:pt modelId="{FFBD91EF-2DBF-49A6-992A-1B59D2ADF7C7}" type="pres">
      <dgm:prSet presAssocID="{0AF14D50-D63C-403D-93EF-1F14D41B53E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3D612BF8-BF9C-4F2B-803C-074D706FD250}" type="pres">
      <dgm:prSet presAssocID="{0AF14D50-D63C-403D-93EF-1F14D41B53EC}" presName="spaceRect" presStyleCnt="0"/>
      <dgm:spPr/>
    </dgm:pt>
    <dgm:pt modelId="{DBEF98F2-1C52-4D12-B04B-AE0445EFC12C}" type="pres">
      <dgm:prSet presAssocID="{0AF14D50-D63C-403D-93EF-1F14D41B53EC}" presName="textRect" presStyleLbl="revTx" presStyleIdx="1" presStyleCnt="5">
        <dgm:presLayoutVars>
          <dgm:chMax val="1"/>
          <dgm:chPref val="1"/>
        </dgm:presLayoutVars>
      </dgm:prSet>
      <dgm:spPr/>
    </dgm:pt>
    <dgm:pt modelId="{5964B021-D56E-4FB5-A8C5-ABB3ACD809AD}" type="pres">
      <dgm:prSet presAssocID="{01E0155E-DF04-4EF5-BD82-46E24F097F94}" presName="sibTrans" presStyleCnt="0"/>
      <dgm:spPr/>
    </dgm:pt>
    <dgm:pt modelId="{E53AF40C-1300-4172-8510-F8E947EB82DF}" type="pres">
      <dgm:prSet presAssocID="{4689D95B-4F13-4029-906F-3D9DF2EB4814}" presName="compNode" presStyleCnt="0"/>
      <dgm:spPr/>
    </dgm:pt>
    <dgm:pt modelId="{AFB03A52-1A7A-48D2-938B-CAD1B83BEECC}" type="pres">
      <dgm:prSet presAssocID="{4689D95B-4F13-4029-906F-3D9DF2EB481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BF2DE8C8-CB99-4A64-8A00-99ED224A6B1B}" type="pres">
      <dgm:prSet presAssocID="{4689D95B-4F13-4029-906F-3D9DF2EB4814}" presName="spaceRect" presStyleCnt="0"/>
      <dgm:spPr/>
    </dgm:pt>
    <dgm:pt modelId="{4E15235E-144A-4A84-A846-8D0C8ED750BC}" type="pres">
      <dgm:prSet presAssocID="{4689D95B-4F13-4029-906F-3D9DF2EB4814}" presName="textRect" presStyleLbl="revTx" presStyleIdx="2" presStyleCnt="5">
        <dgm:presLayoutVars>
          <dgm:chMax val="1"/>
          <dgm:chPref val="1"/>
        </dgm:presLayoutVars>
      </dgm:prSet>
      <dgm:spPr/>
    </dgm:pt>
    <dgm:pt modelId="{54C900A5-A8B2-458D-B6C2-C24D7366E287}" type="pres">
      <dgm:prSet presAssocID="{DECC9598-9AEB-4005-B42A-3DD568AC3C86}" presName="sibTrans" presStyleCnt="0"/>
      <dgm:spPr/>
    </dgm:pt>
    <dgm:pt modelId="{34A06D36-A58B-4CB3-B160-3DE6CFD9DDD2}" type="pres">
      <dgm:prSet presAssocID="{442557D1-8FD0-4A0E-94D8-0754C13EFF47}" presName="compNode" presStyleCnt="0"/>
      <dgm:spPr/>
    </dgm:pt>
    <dgm:pt modelId="{ABCCFF1E-5267-470F-8C2A-8E6EEBFA0A67}" type="pres">
      <dgm:prSet presAssocID="{442557D1-8FD0-4A0E-94D8-0754C13EFF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Key"/>
        </a:ext>
      </dgm:extLst>
    </dgm:pt>
    <dgm:pt modelId="{B564C8F3-ABFD-48AC-88D5-766BEBF5B726}" type="pres">
      <dgm:prSet presAssocID="{442557D1-8FD0-4A0E-94D8-0754C13EFF47}" presName="spaceRect" presStyleCnt="0"/>
      <dgm:spPr/>
    </dgm:pt>
    <dgm:pt modelId="{1B58194E-E89C-4AD4-87C3-8DDEAF47AE2C}" type="pres">
      <dgm:prSet presAssocID="{442557D1-8FD0-4A0E-94D8-0754C13EFF47}" presName="textRect" presStyleLbl="revTx" presStyleIdx="3" presStyleCnt="5">
        <dgm:presLayoutVars>
          <dgm:chMax val="1"/>
          <dgm:chPref val="1"/>
        </dgm:presLayoutVars>
      </dgm:prSet>
      <dgm:spPr/>
    </dgm:pt>
    <dgm:pt modelId="{73B154D5-99C6-40EF-B218-8929C45758FE}" type="pres">
      <dgm:prSet presAssocID="{951B029B-D337-4D96-BB58-952150665837}" presName="sibTrans" presStyleCnt="0"/>
      <dgm:spPr/>
    </dgm:pt>
    <dgm:pt modelId="{89ED6347-A8DD-483B-8B72-5DD8E36CDCA3}" type="pres">
      <dgm:prSet presAssocID="{95F36AE1-546F-4351-9A47-02E3FE84EBFF}" presName="compNode" presStyleCnt="0"/>
      <dgm:spPr/>
    </dgm:pt>
    <dgm:pt modelId="{2F7FFB7B-BEDC-4703-9B17-882A034E480E}" type="pres">
      <dgm:prSet presAssocID="{95F36AE1-546F-4351-9A47-02E3FE84EBF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redit card"/>
        </a:ext>
      </dgm:extLst>
    </dgm:pt>
    <dgm:pt modelId="{D3C95A7E-0B0D-4D04-96EF-CF20190477A3}" type="pres">
      <dgm:prSet presAssocID="{95F36AE1-546F-4351-9A47-02E3FE84EBFF}" presName="spaceRect" presStyleCnt="0"/>
      <dgm:spPr/>
    </dgm:pt>
    <dgm:pt modelId="{B38735D9-BE5A-4343-B152-6A5BA7F34BEB}" type="pres">
      <dgm:prSet presAssocID="{95F36AE1-546F-4351-9A47-02E3FE84EBFF}" presName="textRect" presStyleLbl="revTx" presStyleIdx="4" presStyleCnt="5">
        <dgm:presLayoutVars>
          <dgm:chMax val="1"/>
          <dgm:chPref val="1"/>
        </dgm:presLayoutVars>
      </dgm:prSet>
      <dgm:spPr/>
    </dgm:pt>
  </dgm:ptLst>
  <dgm:cxnLst>
    <dgm:cxn modelId="{C8F18E13-7A51-4A60-ABEC-06CE6224D9E1}" type="presOf" srcId="{95F36AE1-546F-4351-9A47-02E3FE84EBFF}" destId="{B38735D9-BE5A-4343-B152-6A5BA7F34BEB}" srcOrd="0" destOrd="0" presId="urn:microsoft.com/office/officeart/2018/2/layout/IconLabelList"/>
    <dgm:cxn modelId="{9B56091D-70D0-4F9F-8860-0FA5C652F5F7}" srcId="{47D5B914-03CD-4206-8E6C-42C72BB4E303}" destId="{442557D1-8FD0-4A0E-94D8-0754C13EFF47}" srcOrd="3" destOrd="0" parTransId="{B351775E-3729-4BB5-A333-AF060FE5173C}" sibTransId="{951B029B-D337-4D96-BB58-952150665837}"/>
    <dgm:cxn modelId="{B5CE271F-526D-40B6-A610-D6393085CB18}" srcId="{47D5B914-03CD-4206-8E6C-42C72BB4E303}" destId="{4689D95B-4F13-4029-906F-3D9DF2EB4814}" srcOrd="2" destOrd="0" parTransId="{97025BD6-BC07-48A6-882A-1A1C5153EA03}" sibTransId="{DECC9598-9AEB-4005-B42A-3DD568AC3C86}"/>
    <dgm:cxn modelId="{DDB29146-922D-436D-9AE5-164938DF2D56}" srcId="{47D5B914-03CD-4206-8E6C-42C72BB4E303}" destId="{0AF14D50-D63C-403D-93EF-1F14D41B53EC}" srcOrd="1" destOrd="0" parTransId="{9574AEB7-651E-4DA9-B797-E69EB0459C85}" sibTransId="{01E0155E-DF04-4EF5-BD82-46E24F097F94}"/>
    <dgm:cxn modelId="{7A9FF669-3D0B-4824-A3DE-AD23CD9E5306}" type="presOf" srcId="{7D832D94-6743-4059-98F7-62311EBB5B1C}" destId="{0D408DE4-4B5A-4885-B4C7-3FB08F90D9B7}" srcOrd="0" destOrd="0" presId="urn:microsoft.com/office/officeart/2018/2/layout/IconLabelList"/>
    <dgm:cxn modelId="{A12DE56D-63BD-4B94-ACB6-BE9A237C5DEB}" srcId="{47D5B914-03CD-4206-8E6C-42C72BB4E303}" destId="{7D832D94-6743-4059-98F7-62311EBB5B1C}" srcOrd="0" destOrd="0" parTransId="{4ABCE09B-D196-4CF9-8E21-7BD7584C4FAC}" sibTransId="{CE6792FD-59A0-4B7E-A680-EEA3EF541A71}"/>
    <dgm:cxn modelId="{6E593E7D-47D1-41B8-B195-B94AEF2B6F76}" type="presOf" srcId="{442557D1-8FD0-4A0E-94D8-0754C13EFF47}" destId="{1B58194E-E89C-4AD4-87C3-8DDEAF47AE2C}" srcOrd="0" destOrd="0" presId="urn:microsoft.com/office/officeart/2018/2/layout/IconLabelList"/>
    <dgm:cxn modelId="{C0F9A8D5-F406-4CC5-A9D6-EB9F64EC3DA1}" type="presOf" srcId="{4689D95B-4F13-4029-906F-3D9DF2EB4814}" destId="{4E15235E-144A-4A84-A846-8D0C8ED750BC}" srcOrd="0" destOrd="0" presId="urn:microsoft.com/office/officeart/2018/2/layout/IconLabelList"/>
    <dgm:cxn modelId="{1637E0D6-86C8-4368-AEE3-6C1CCFE408EB}" type="presOf" srcId="{0AF14D50-D63C-403D-93EF-1F14D41B53EC}" destId="{DBEF98F2-1C52-4D12-B04B-AE0445EFC12C}" srcOrd="0" destOrd="0" presId="urn:microsoft.com/office/officeart/2018/2/layout/IconLabelList"/>
    <dgm:cxn modelId="{C43D60E2-506D-484D-8F38-AE51CFEC3E6E}" srcId="{47D5B914-03CD-4206-8E6C-42C72BB4E303}" destId="{95F36AE1-546F-4351-9A47-02E3FE84EBFF}" srcOrd="4" destOrd="0" parTransId="{22A4749A-BBE5-4B82-9367-525F80E57448}" sibTransId="{BEAC945F-72CD-4B26-B503-4532D47EEF07}"/>
    <dgm:cxn modelId="{551D6AE4-6777-4DF3-BB00-16649F80A463}" type="presOf" srcId="{47D5B914-03CD-4206-8E6C-42C72BB4E303}" destId="{FDF40B4B-BF27-49A0-9820-31EF69D90490}" srcOrd="0" destOrd="0" presId="urn:microsoft.com/office/officeart/2018/2/layout/IconLabelList"/>
    <dgm:cxn modelId="{4A2A8C28-3507-4571-9B5E-B437AA6D545A}" type="presParOf" srcId="{FDF40B4B-BF27-49A0-9820-31EF69D90490}" destId="{4F729A83-B1FD-493A-BF10-EC0D9971CAF7}" srcOrd="0" destOrd="0" presId="urn:microsoft.com/office/officeart/2018/2/layout/IconLabelList"/>
    <dgm:cxn modelId="{FA69C507-104E-47A1-A50C-997B2CF49265}" type="presParOf" srcId="{4F729A83-B1FD-493A-BF10-EC0D9971CAF7}" destId="{A1CD6974-E9AE-4D3E-98A2-2D93C7AFFEF6}" srcOrd="0" destOrd="0" presId="urn:microsoft.com/office/officeart/2018/2/layout/IconLabelList"/>
    <dgm:cxn modelId="{2C2FE3E6-2ABA-4255-84B2-6D83EAAE243D}" type="presParOf" srcId="{4F729A83-B1FD-493A-BF10-EC0D9971CAF7}" destId="{4FB11FF6-FBF3-4E83-9FD4-4B7C8A86250B}" srcOrd="1" destOrd="0" presId="urn:microsoft.com/office/officeart/2018/2/layout/IconLabelList"/>
    <dgm:cxn modelId="{40ACF045-4A5E-4DEC-BA93-50419602758F}" type="presParOf" srcId="{4F729A83-B1FD-493A-BF10-EC0D9971CAF7}" destId="{0D408DE4-4B5A-4885-B4C7-3FB08F90D9B7}" srcOrd="2" destOrd="0" presId="urn:microsoft.com/office/officeart/2018/2/layout/IconLabelList"/>
    <dgm:cxn modelId="{067B04D6-5C8F-438A-A1B3-730B66963992}" type="presParOf" srcId="{FDF40B4B-BF27-49A0-9820-31EF69D90490}" destId="{78E9F454-3142-4A75-A5A4-A8F0597753D7}" srcOrd="1" destOrd="0" presId="urn:microsoft.com/office/officeart/2018/2/layout/IconLabelList"/>
    <dgm:cxn modelId="{E9959C87-C1FA-49C5-92B3-0211D57E1AA4}" type="presParOf" srcId="{FDF40B4B-BF27-49A0-9820-31EF69D90490}" destId="{56E75282-4758-451B-A225-E5AB65B59647}" srcOrd="2" destOrd="0" presId="urn:microsoft.com/office/officeart/2018/2/layout/IconLabelList"/>
    <dgm:cxn modelId="{A1BA0AFA-F78C-4478-BF37-8EF7EB30FC74}" type="presParOf" srcId="{56E75282-4758-451B-A225-E5AB65B59647}" destId="{FFBD91EF-2DBF-49A6-992A-1B59D2ADF7C7}" srcOrd="0" destOrd="0" presId="urn:microsoft.com/office/officeart/2018/2/layout/IconLabelList"/>
    <dgm:cxn modelId="{6B5DCAC9-64EC-4E08-8230-084B6974051F}" type="presParOf" srcId="{56E75282-4758-451B-A225-E5AB65B59647}" destId="{3D612BF8-BF9C-4F2B-803C-074D706FD250}" srcOrd="1" destOrd="0" presId="urn:microsoft.com/office/officeart/2018/2/layout/IconLabelList"/>
    <dgm:cxn modelId="{CC61FAAE-0C74-4F55-98EE-ABA3ACB86483}" type="presParOf" srcId="{56E75282-4758-451B-A225-E5AB65B59647}" destId="{DBEF98F2-1C52-4D12-B04B-AE0445EFC12C}" srcOrd="2" destOrd="0" presId="urn:microsoft.com/office/officeart/2018/2/layout/IconLabelList"/>
    <dgm:cxn modelId="{81EC3831-285F-4099-9A73-985D4F4F11A3}" type="presParOf" srcId="{FDF40B4B-BF27-49A0-9820-31EF69D90490}" destId="{5964B021-D56E-4FB5-A8C5-ABB3ACD809AD}" srcOrd="3" destOrd="0" presId="urn:microsoft.com/office/officeart/2018/2/layout/IconLabelList"/>
    <dgm:cxn modelId="{3DF0CFB2-C415-4D6B-AE79-A997E6C02329}" type="presParOf" srcId="{FDF40B4B-BF27-49A0-9820-31EF69D90490}" destId="{E53AF40C-1300-4172-8510-F8E947EB82DF}" srcOrd="4" destOrd="0" presId="urn:microsoft.com/office/officeart/2018/2/layout/IconLabelList"/>
    <dgm:cxn modelId="{F97DD34F-58E6-4349-8016-3B1844D9D728}" type="presParOf" srcId="{E53AF40C-1300-4172-8510-F8E947EB82DF}" destId="{AFB03A52-1A7A-48D2-938B-CAD1B83BEECC}" srcOrd="0" destOrd="0" presId="urn:microsoft.com/office/officeart/2018/2/layout/IconLabelList"/>
    <dgm:cxn modelId="{A67EC6FE-89CB-4BB4-B305-2283B8C18499}" type="presParOf" srcId="{E53AF40C-1300-4172-8510-F8E947EB82DF}" destId="{BF2DE8C8-CB99-4A64-8A00-99ED224A6B1B}" srcOrd="1" destOrd="0" presId="urn:microsoft.com/office/officeart/2018/2/layout/IconLabelList"/>
    <dgm:cxn modelId="{62046AFE-CBEE-4148-BACE-A2BC25841B5F}" type="presParOf" srcId="{E53AF40C-1300-4172-8510-F8E947EB82DF}" destId="{4E15235E-144A-4A84-A846-8D0C8ED750BC}" srcOrd="2" destOrd="0" presId="urn:microsoft.com/office/officeart/2018/2/layout/IconLabelList"/>
    <dgm:cxn modelId="{EA97B8A9-68FC-449C-87C8-EC08C2B568FF}" type="presParOf" srcId="{FDF40B4B-BF27-49A0-9820-31EF69D90490}" destId="{54C900A5-A8B2-458D-B6C2-C24D7366E287}" srcOrd="5" destOrd="0" presId="urn:microsoft.com/office/officeart/2018/2/layout/IconLabelList"/>
    <dgm:cxn modelId="{41E5B6EF-960D-4298-AAD9-2858F84E5F64}" type="presParOf" srcId="{FDF40B4B-BF27-49A0-9820-31EF69D90490}" destId="{34A06D36-A58B-4CB3-B160-3DE6CFD9DDD2}" srcOrd="6" destOrd="0" presId="urn:microsoft.com/office/officeart/2018/2/layout/IconLabelList"/>
    <dgm:cxn modelId="{721C016D-2E38-45D1-837B-FBEFE42B5BEE}" type="presParOf" srcId="{34A06D36-A58B-4CB3-B160-3DE6CFD9DDD2}" destId="{ABCCFF1E-5267-470F-8C2A-8E6EEBFA0A67}" srcOrd="0" destOrd="0" presId="urn:microsoft.com/office/officeart/2018/2/layout/IconLabelList"/>
    <dgm:cxn modelId="{6F4DF7FA-6D75-4B1D-80D6-FE5D79EF721E}" type="presParOf" srcId="{34A06D36-A58B-4CB3-B160-3DE6CFD9DDD2}" destId="{B564C8F3-ABFD-48AC-88D5-766BEBF5B726}" srcOrd="1" destOrd="0" presId="urn:microsoft.com/office/officeart/2018/2/layout/IconLabelList"/>
    <dgm:cxn modelId="{3CDE572A-A305-4436-A806-E35CEF6F9B42}" type="presParOf" srcId="{34A06D36-A58B-4CB3-B160-3DE6CFD9DDD2}" destId="{1B58194E-E89C-4AD4-87C3-8DDEAF47AE2C}" srcOrd="2" destOrd="0" presId="urn:microsoft.com/office/officeart/2018/2/layout/IconLabelList"/>
    <dgm:cxn modelId="{EB3163C2-6EBB-4AA0-BA9A-55F4E5A8000F}" type="presParOf" srcId="{FDF40B4B-BF27-49A0-9820-31EF69D90490}" destId="{73B154D5-99C6-40EF-B218-8929C45758FE}" srcOrd="7" destOrd="0" presId="urn:microsoft.com/office/officeart/2018/2/layout/IconLabelList"/>
    <dgm:cxn modelId="{E00C7C65-94D5-4CF9-921C-F9B872996849}" type="presParOf" srcId="{FDF40B4B-BF27-49A0-9820-31EF69D90490}" destId="{89ED6347-A8DD-483B-8B72-5DD8E36CDCA3}" srcOrd="8" destOrd="0" presId="urn:microsoft.com/office/officeart/2018/2/layout/IconLabelList"/>
    <dgm:cxn modelId="{7ADA3DE6-FC7D-4AC9-96FC-3A4ADEE0DBAA}" type="presParOf" srcId="{89ED6347-A8DD-483B-8B72-5DD8E36CDCA3}" destId="{2F7FFB7B-BEDC-4703-9B17-882A034E480E}" srcOrd="0" destOrd="0" presId="urn:microsoft.com/office/officeart/2018/2/layout/IconLabelList"/>
    <dgm:cxn modelId="{62CA7AB5-81E6-4186-AD73-57766753995F}" type="presParOf" srcId="{89ED6347-A8DD-483B-8B72-5DD8E36CDCA3}" destId="{D3C95A7E-0B0D-4D04-96EF-CF20190477A3}" srcOrd="1" destOrd="0" presId="urn:microsoft.com/office/officeart/2018/2/layout/IconLabelList"/>
    <dgm:cxn modelId="{0C9FE674-CD3D-443A-A0EB-1790F241EF8D}" type="presParOf" srcId="{89ED6347-A8DD-483B-8B72-5DD8E36CDCA3}" destId="{B38735D9-BE5A-4343-B152-6A5BA7F34BEB}"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D48E8-02D7-4187-BF8D-83BDB7BCC3FE}">
      <dsp:nvSpPr>
        <dsp:cNvPr id="0" name=""/>
        <dsp:cNvSpPr/>
      </dsp:nvSpPr>
      <dsp:spPr>
        <a:xfrm>
          <a:off x="0" y="69508"/>
          <a:ext cx="7559504" cy="1979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Mitron Bank is a well-established financial institution with a long history of serving customers.</a:t>
          </a:r>
        </a:p>
      </dsp:txBody>
      <dsp:txXfrm>
        <a:off x="96638" y="166146"/>
        <a:ext cx="7366228" cy="1786364"/>
      </dsp:txXfrm>
    </dsp:sp>
    <dsp:sp modelId="{A0C6C654-4E46-4008-BDAF-152B4F2588ED}">
      <dsp:nvSpPr>
        <dsp:cNvPr id="0" name=""/>
        <dsp:cNvSpPr/>
      </dsp:nvSpPr>
      <dsp:spPr>
        <a:xfrm>
          <a:off x="0" y="2152828"/>
          <a:ext cx="7559504" cy="197964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The bank’s main headquarters is located in Hyderabad, a major city in India.</a:t>
          </a:r>
        </a:p>
      </dsp:txBody>
      <dsp:txXfrm>
        <a:off x="96638" y="2249466"/>
        <a:ext cx="7366228" cy="1786364"/>
      </dsp:txXfrm>
    </dsp:sp>
    <dsp:sp modelId="{37838814-43CC-47F3-950A-32240377B289}">
      <dsp:nvSpPr>
        <dsp:cNvPr id="0" name=""/>
        <dsp:cNvSpPr/>
      </dsp:nvSpPr>
      <dsp:spPr>
        <a:xfrm>
          <a:off x="0" y="4236148"/>
          <a:ext cx="7559504" cy="19796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Mitron Bank aims to expand its product offerings in the financial market.</a:t>
          </a:r>
        </a:p>
      </dsp:txBody>
      <dsp:txXfrm>
        <a:off x="96638" y="4332786"/>
        <a:ext cx="7366228" cy="1786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CD6974-E9AE-4D3E-98A2-2D93C7AFFEF6}">
      <dsp:nvSpPr>
        <dsp:cNvPr id="0" name=""/>
        <dsp:cNvSpPr/>
      </dsp:nvSpPr>
      <dsp:spPr>
        <a:xfrm>
          <a:off x="1184069" y="116207"/>
          <a:ext cx="711914" cy="7119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408DE4-4B5A-4885-B4C7-3FB08F90D9B7}">
      <dsp:nvSpPr>
        <dsp:cNvPr id="0" name=""/>
        <dsp:cNvSpPr/>
      </dsp:nvSpPr>
      <dsp:spPr>
        <a:xfrm>
          <a:off x="749010" y="1445998"/>
          <a:ext cx="1582031" cy="278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u="none" kern="1200" dirty="0"/>
            <a:t>Demographic classification: Classify the customers based on available demography such as age group, gender, occupation etc. and provide insights based on them.</a:t>
          </a:r>
          <a:endParaRPr lang="en-US" sz="1400" b="0" kern="1200" dirty="0"/>
        </a:p>
      </dsp:txBody>
      <dsp:txXfrm>
        <a:off x="749010" y="1445998"/>
        <a:ext cx="1582031" cy="2789132"/>
      </dsp:txXfrm>
    </dsp:sp>
    <dsp:sp modelId="{FFBD91EF-2DBF-49A6-992A-1B59D2ADF7C7}">
      <dsp:nvSpPr>
        <dsp:cNvPr id="0" name=""/>
        <dsp:cNvSpPr/>
      </dsp:nvSpPr>
      <dsp:spPr>
        <a:xfrm>
          <a:off x="3042956" y="116207"/>
          <a:ext cx="711914" cy="7119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F98F2-1C52-4D12-B04B-AE0445EFC12C}">
      <dsp:nvSpPr>
        <dsp:cNvPr id="0" name=""/>
        <dsp:cNvSpPr/>
      </dsp:nvSpPr>
      <dsp:spPr>
        <a:xfrm>
          <a:off x="2607897" y="1445998"/>
          <a:ext cx="1582031" cy="278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kern="1200" dirty="0"/>
            <a:t>Spending Analysis  :Where do people spend money the most? Does it have any impact due to occupation, gender, city, age etc.? This can help you to add relevant credit card features for specific target groups.</a:t>
          </a:r>
          <a:endParaRPr lang="en-US" sz="1400" b="0" kern="1200" dirty="0"/>
        </a:p>
      </dsp:txBody>
      <dsp:txXfrm>
        <a:off x="2607897" y="1445998"/>
        <a:ext cx="1582031" cy="2789132"/>
      </dsp:txXfrm>
    </dsp:sp>
    <dsp:sp modelId="{AFB03A52-1A7A-48D2-938B-CAD1B83BEECC}">
      <dsp:nvSpPr>
        <dsp:cNvPr id="0" name=""/>
        <dsp:cNvSpPr/>
      </dsp:nvSpPr>
      <dsp:spPr>
        <a:xfrm>
          <a:off x="4901842" y="116207"/>
          <a:ext cx="711914" cy="7119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15235E-144A-4A84-A846-8D0C8ED750BC}">
      <dsp:nvSpPr>
        <dsp:cNvPr id="0" name=""/>
        <dsp:cNvSpPr/>
      </dsp:nvSpPr>
      <dsp:spPr>
        <a:xfrm>
          <a:off x="4466784" y="1445998"/>
          <a:ext cx="1582031" cy="278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u="none" kern="1200"/>
            <a:t>Avg income utilisation %: Find the average income utilisation % of customers (avg_spends/avg_income). This will be your key metric. The higher the average income utilisation %, the more is their likelihood to use credit cards.</a:t>
          </a:r>
          <a:endParaRPr lang="en-US" sz="1400" b="0" kern="1200"/>
        </a:p>
      </dsp:txBody>
      <dsp:txXfrm>
        <a:off x="4466784" y="1445998"/>
        <a:ext cx="1582031" cy="2789132"/>
      </dsp:txXfrm>
    </dsp:sp>
    <dsp:sp modelId="{ABCCFF1E-5267-470F-8C2A-8E6EEBFA0A67}">
      <dsp:nvSpPr>
        <dsp:cNvPr id="0" name=""/>
        <dsp:cNvSpPr/>
      </dsp:nvSpPr>
      <dsp:spPr>
        <a:xfrm>
          <a:off x="6760729" y="116207"/>
          <a:ext cx="711914" cy="7119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58194E-E89C-4AD4-87C3-8DDEAF47AE2C}">
      <dsp:nvSpPr>
        <dsp:cNvPr id="0" name=""/>
        <dsp:cNvSpPr/>
      </dsp:nvSpPr>
      <dsp:spPr>
        <a:xfrm>
          <a:off x="6325671" y="1445998"/>
          <a:ext cx="1582031" cy="278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u="none" kern="1200"/>
            <a:t>Key Customer Segments: By doing above, you should be able to identify and profile key customer segments that are likely to be the highest-value users of the new credit cards. This includes understanding their demographics, spending behaviours, and financial preferences.</a:t>
          </a:r>
        </a:p>
        <a:p>
          <a:pPr marL="0" lvl="0" indent="0" algn="ctr" defTabSz="622300">
            <a:spcBef>
              <a:spcPct val="0"/>
            </a:spcBef>
            <a:spcAft>
              <a:spcPct val="35000"/>
            </a:spcAft>
            <a:buNone/>
          </a:pPr>
          <a:endParaRPr lang="en-US" sz="1400" b="0" kern="1200"/>
        </a:p>
      </dsp:txBody>
      <dsp:txXfrm>
        <a:off x="6325671" y="1445998"/>
        <a:ext cx="1582031" cy="2789132"/>
      </dsp:txXfrm>
    </dsp:sp>
    <dsp:sp modelId="{2F7FFB7B-BEDC-4703-9B17-882A034E480E}">
      <dsp:nvSpPr>
        <dsp:cNvPr id="0" name=""/>
        <dsp:cNvSpPr/>
      </dsp:nvSpPr>
      <dsp:spPr>
        <a:xfrm>
          <a:off x="8619616" y="116207"/>
          <a:ext cx="711914" cy="7119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38735D9-BE5A-4343-B152-6A5BA7F34BEB}">
      <dsp:nvSpPr>
        <dsp:cNvPr id="0" name=""/>
        <dsp:cNvSpPr/>
      </dsp:nvSpPr>
      <dsp:spPr>
        <a:xfrm>
          <a:off x="8184557" y="1445998"/>
          <a:ext cx="1582031" cy="27891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b="0" i="0" u="none" kern="1200" dirty="0"/>
            <a:t>Credit Card Feature Recommendations: Provide recommendations on what key features should be included in the credit card which will improve the likelihood of credit card usage. This should be backed by the insights from data provided and also some secondary research on the internet for this.</a:t>
          </a:r>
          <a:endParaRPr lang="en-US" sz="1400" b="0" kern="1200" dirty="0"/>
        </a:p>
      </dsp:txBody>
      <dsp:txXfrm>
        <a:off x="8184557" y="1445998"/>
        <a:ext cx="1582031" cy="27891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23AC-89B6-70A0-AB11-014BA0A9AAB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3AB1E7F-6614-DB57-753B-570591B13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D67B8D-6390-E5F5-C5D7-289C89F7A686}"/>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4EBA2F75-8C25-7D6F-0B47-CE96C031A0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F667E4-EFAF-BFA9-07D2-CB69036D3567}"/>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359574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69E10-54AE-A22A-26DE-292DCF0B0A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8F165F-ACBE-78E0-EE8C-C11B5BE7BA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339417-361A-CDE6-CF3D-1E503B953E3B}"/>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DE93338E-DE9D-EDB0-E2A6-9094761738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0F1B24-97C9-E931-787A-E99315687D91}"/>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579665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06B1A6-5C1E-C1DD-5096-370B2108E3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B1845B-34E2-6B0D-0EAF-9511D67D34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98728E-BBED-CDBB-24BE-AEA7DB8C3F94}"/>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E178656D-C515-5859-075A-BAD7B170C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4A968D-C50E-260E-ED29-0E7205D3AEC7}"/>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364996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FBD88-E19E-D789-5170-B2FE56FDC9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11BE55-6730-5F3F-CE27-6FC7FE6D21C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3A35D-DFEF-DB05-7518-1256E9DAF0B8}"/>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90F74500-C91F-9D82-FA21-80118ED1A0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FAE47-1FB7-36B5-BE72-5932E03FD81C}"/>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1885930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CE74-23C8-A2AD-E159-80B1142950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A44C269-9D3D-E814-BC43-F127DBA9A5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D2F338-F904-293A-F4F7-376438FF755A}"/>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175A3040-75D0-5305-BCC7-19F886126E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023F5-243F-4E4C-716C-B5EF2370B7CC}"/>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505831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9B51-CCC6-9AD7-C727-6E19742116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8B2E9-2FBC-D265-19F0-09BE6C0E7E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04666C9-1780-968E-CB02-C1E9521AC8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D4DA648-3730-4B4D-C61B-89F5DA780852}"/>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6" name="Footer Placeholder 5">
            <a:extLst>
              <a:ext uri="{FF2B5EF4-FFF2-40B4-BE49-F238E27FC236}">
                <a16:creationId xmlns:a16="http://schemas.microsoft.com/office/drawing/2014/main" id="{57151AA7-5B8B-CC05-D8A1-AB31A9214E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C0E397-4A39-30DE-0F11-83E4567A5911}"/>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10203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70FF5-84C7-77A6-EBD1-BFC366B8813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536477-F916-2A64-40F9-0FA3CB6E74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7A7D27-600E-1B98-7D56-F55612050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9D1CDF-69DC-81DA-ACF7-61A00F85B2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9789FA3-0BFF-F246-7284-42EF3EAF76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4223CC-C165-9B7F-8B2A-B495361C95AB}"/>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8" name="Footer Placeholder 7">
            <a:extLst>
              <a:ext uri="{FF2B5EF4-FFF2-40B4-BE49-F238E27FC236}">
                <a16:creationId xmlns:a16="http://schemas.microsoft.com/office/drawing/2014/main" id="{81A19313-66BB-D179-1710-EE603CB44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00BD953-CB83-9D1E-5CAD-197FF5CD2085}"/>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3235669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9637E-35C7-8021-E3A0-E33D187C9A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287CB9E-B994-1B14-0E1B-7F8584EBE398}"/>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4" name="Footer Placeholder 3">
            <a:extLst>
              <a:ext uri="{FF2B5EF4-FFF2-40B4-BE49-F238E27FC236}">
                <a16:creationId xmlns:a16="http://schemas.microsoft.com/office/drawing/2014/main" id="{3CE8DB42-E948-64F3-5FEC-5B4D729C8C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2BD77-6061-B0C1-73AE-CABAEF4327EE}"/>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162076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5D19E6-2F3D-CA9B-D046-23C5462367E5}"/>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3" name="Footer Placeholder 2">
            <a:extLst>
              <a:ext uri="{FF2B5EF4-FFF2-40B4-BE49-F238E27FC236}">
                <a16:creationId xmlns:a16="http://schemas.microsoft.com/office/drawing/2014/main" id="{8BF38665-BC39-4B76-C60B-AB17BF989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BF063D-2A04-F85D-0ED9-C038DE429B76}"/>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113604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064F9-4C48-71F3-F98C-3316071C19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70DDADE-127B-C915-2DF1-8755AE456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98DE0-21E4-0877-373B-E0FB626A46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7831B-8324-71D6-5E21-8B076D3246A5}"/>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6" name="Footer Placeholder 5">
            <a:extLst>
              <a:ext uri="{FF2B5EF4-FFF2-40B4-BE49-F238E27FC236}">
                <a16:creationId xmlns:a16="http://schemas.microsoft.com/office/drawing/2014/main" id="{B83E1D2F-55E2-B2E1-5F6E-AA1D94FE24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832D64-0975-F5AB-D2E0-64437C07C1E1}"/>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2256188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D75FE-A6C7-4EFC-671B-972AC723AE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75D9AD-74A7-02E1-6DCF-AF97A956C8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55DA4D3-6EF5-7C6E-C7C4-8316931C42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DE8A9A-43A0-D1BF-7832-CFDF1D1DF330}"/>
              </a:ext>
            </a:extLst>
          </p:cNvPr>
          <p:cNvSpPr>
            <a:spLocks noGrp="1"/>
          </p:cNvSpPr>
          <p:nvPr>
            <p:ph type="dt" sz="half" idx="10"/>
          </p:nvPr>
        </p:nvSpPr>
        <p:spPr/>
        <p:txBody>
          <a:bodyPr/>
          <a:lstStyle/>
          <a:p>
            <a:fld id="{BDD92AC3-D9F1-4FC0-914B-ADEDD41DDF2B}" type="datetimeFigureOut">
              <a:rPr lang="en-US" smtClean="0"/>
              <a:t>8/13/2024</a:t>
            </a:fld>
            <a:endParaRPr lang="en-US"/>
          </a:p>
        </p:txBody>
      </p:sp>
      <p:sp>
        <p:nvSpPr>
          <p:cNvPr id="6" name="Footer Placeholder 5">
            <a:extLst>
              <a:ext uri="{FF2B5EF4-FFF2-40B4-BE49-F238E27FC236}">
                <a16:creationId xmlns:a16="http://schemas.microsoft.com/office/drawing/2014/main" id="{89A5488D-F312-0C34-F493-BE0C6A28D2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42C5C6-D7D6-2180-BB55-6E069DD3B3E4}"/>
              </a:ext>
            </a:extLst>
          </p:cNvPr>
          <p:cNvSpPr>
            <a:spLocks noGrp="1"/>
          </p:cNvSpPr>
          <p:nvPr>
            <p:ph type="sldNum" sz="quarter" idx="12"/>
          </p:nvPr>
        </p:nvSpPr>
        <p:spPr/>
        <p:txBody>
          <a:bodyPr/>
          <a:lstStyle/>
          <a:p>
            <a:fld id="{58992318-D7AA-4945-B258-DE47972735DE}" type="slidenum">
              <a:rPr lang="en-US" smtClean="0"/>
              <a:t>‹#›</a:t>
            </a:fld>
            <a:endParaRPr lang="en-US"/>
          </a:p>
        </p:txBody>
      </p:sp>
    </p:spTree>
    <p:extLst>
      <p:ext uri="{BB962C8B-B14F-4D97-AF65-F5344CB8AC3E}">
        <p14:creationId xmlns:p14="http://schemas.microsoft.com/office/powerpoint/2010/main" val="297626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3ED97-A770-BC62-B6B3-C3D49E7B7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27A2324-60FF-A298-B76A-DB599B4E49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7DFAE2-514D-2E0D-C50D-B327503418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92AC3-D9F1-4FC0-914B-ADEDD41DDF2B}" type="datetimeFigureOut">
              <a:rPr lang="en-US" smtClean="0"/>
              <a:t>8/13/2024</a:t>
            </a:fld>
            <a:endParaRPr lang="en-US"/>
          </a:p>
        </p:txBody>
      </p:sp>
      <p:sp>
        <p:nvSpPr>
          <p:cNvPr id="5" name="Footer Placeholder 4">
            <a:extLst>
              <a:ext uri="{FF2B5EF4-FFF2-40B4-BE49-F238E27FC236}">
                <a16:creationId xmlns:a16="http://schemas.microsoft.com/office/drawing/2014/main" id="{78AF9E41-4574-8CA2-C30D-07CF5B4104E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CAD4AB-55A9-790E-A823-BC6686ACB4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992318-D7AA-4945-B258-DE47972735DE}" type="slidenum">
              <a:rPr lang="en-US" smtClean="0"/>
              <a:t>‹#›</a:t>
            </a:fld>
            <a:endParaRPr lang="en-US"/>
          </a:p>
        </p:txBody>
      </p:sp>
    </p:spTree>
    <p:extLst>
      <p:ext uri="{BB962C8B-B14F-4D97-AF65-F5344CB8AC3E}">
        <p14:creationId xmlns:p14="http://schemas.microsoft.com/office/powerpoint/2010/main" val="2638626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arkets.businessinsider.com/news/stocks/top-credit-card-deals-november-2018-11-1027702607" TargetMode="External"/><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www.picserver.org/photo/8515/Credit-cards.html" TargetMode="External"/><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6E61B563-A4B2-5783-81AF-A2A053D74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5352229"/>
            <a:ext cx="12192000" cy="1519356"/>
            <a:chOff x="0" y="-29768"/>
            <a:chExt cx="12202174" cy="1519356"/>
          </a:xfrm>
        </p:grpSpPr>
        <p:sp>
          <p:nvSpPr>
            <p:cNvPr id="15" name="Rectangle 14">
              <a:extLst>
                <a:ext uri="{FF2B5EF4-FFF2-40B4-BE49-F238E27FC236}">
                  <a16:creationId xmlns:a16="http://schemas.microsoft.com/office/drawing/2014/main" id="{40633BBC-8C60-7DC4-F0CC-CE32251096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41412" y="-5371175"/>
              <a:ext cx="1519350" cy="12202174"/>
            </a:xfrm>
            <a:prstGeom prst="rect">
              <a:avLst/>
            </a:prstGeom>
            <a:gradFill>
              <a:gsLst>
                <a:gs pos="0">
                  <a:schemeClr val="accent5"/>
                </a:gs>
                <a:gs pos="100000">
                  <a:schemeClr val="accent2"/>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CC98078-F2A2-725C-ED61-320B63B69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289101" y="-1429602"/>
              <a:ext cx="1507122" cy="4319024"/>
            </a:xfrm>
            <a:prstGeom prst="rect">
              <a:avLst/>
            </a:prstGeom>
            <a:gradFill>
              <a:gsLst>
                <a:gs pos="59000">
                  <a:schemeClr val="accent5">
                    <a:lumMod val="60000"/>
                    <a:lumOff val="40000"/>
                    <a:alpha val="0"/>
                  </a:schemeClr>
                </a:gs>
                <a:gs pos="100000">
                  <a:schemeClr val="accent5">
                    <a:lumMod val="60000"/>
                    <a:lumOff val="40000"/>
                  </a:scheme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1CD4C03-24F0-57A9-530E-8F2ABABDC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2880884" y="-2910652"/>
              <a:ext cx="1519356" cy="7281123"/>
            </a:xfrm>
            <a:prstGeom prst="rect">
              <a:avLst/>
            </a:prstGeom>
            <a:gradFill>
              <a:gsLst>
                <a:gs pos="29000">
                  <a:schemeClr val="accent5">
                    <a:lumMod val="60000"/>
                    <a:lumOff val="40000"/>
                    <a:alpha val="0"/>
                  </a:schemeClr>
                </a:gs>
                <a:gs pos="100000">
                  <a:schemeClr val="accent5">
                    <a:lumMod val="75000"/>
                    <a:alpha val="70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1BD25A-B656-9094-2336-C697D0DB2B03}"/>
              </a:ext>
            </a:extLst>
          </p:cNvPr>
          <p:cNvSpPr>
            <a:spLocks noGrp="1"/>
          </p:cNvSpPr>
          <p:nvPr>
            <p:ph type="title"/>
          </p:nvPr>
        </p:nvSpPr>
        <p:spPr>
          <a:xfrm>
            <a:off x="838200" y="5609902"/>
            <a:ext cx="6924026" cy="913975"/>
          </a:xfrm>
        </p:spPr>
        <p:txBody>
          <a:bodyPr vert="horz" lIns="91440" tIns="45720" rIns="91440" bIns="45720" rtlCol="0" anchor="ctr">
            <a:normAutofit/>
          </a:bodyPr>
          <a:lstStyle/>
          <a:p>
            <a:r>
              <a:rPr lang="en-US" sz="3200" dirty="0">
                <a:latin typeface="Aptos Black" panose="020B0004020202020204" pitchFamily="34" charset="0"/>
              </a:rPr>
              <a:t>Bank Credit Card Launch Strategy </a:t>
            </a:r>
          </a:p>
        </p:txBody>
      </p:sp>
      <p:sp>
        <p:nvSpPr>
          <p:cNvPr id="3" name="Text Placeholder 2">
            <a:extLst>
              <a:ext uri="{FF2B5EF4-FFF2-40B4-BE49-F238E27FC236}">
                <a16:creationId xmlns:a16="http://schemas.microsoft.com/office/drawing/2014/main" id="{41030FE9-58AF-40C4-A639-CEB52942FF33}"/>
              </a:ext>
            </a:extLst>
          </p:cNvPr>
          <p:cNvSpPr>
            <a:spLocks noGrp="1"/>
          </p:cNvSpPr>
          <p:nvPr>
            <p:ph type="body" idx="1"/>
          </p:nvPr>
        </p:nvSpPr>
        <p:spPr>
          <a:xfrm>
            <a:off x="7762226" y="5600706"/>
            <a:ext cx="3553475" cy="934080"/>
          </a:xfrm>
        </p:spPr>
        <p:txBody>
          <a:bodyPr vert="horz" lIns="91440" tIns="45720" rIns="91440" bIns="45720" rtlCol="0" anchor="ctr">
            <a:normAutofit/>
          </a:bodyPr>
          <a:lstStyle/>
          <a:p>
            <a:pPr algn="r"/>
            <a:endParaRPr lang="en-US" sz="1800" dirty="0">
              <a:solidFill>
                <a:srgbClr val="FFFFFF"/>
              </a:solidFill>
            </a:endParaRPr>
          </a:p>
        </p:txBody>
      </p:sp>
      <p:pic>
        <p:nvPicPr>
          <p:cNvPr id="9" name="Picture 8" descr="A close-up of several credit cards&#10;&#10;Description automatically generated">
            <a:extLst>
              <a:ext uri="{FF2B5EF4-FFF2-40B4-BE49-F238E27FC236}">
                <a16:creationId xmlns:a16="http://schemas.microsoft.com/office/drawing/2014/main" id="{C453523A-2A09-F0AB-6D3C-63794A5D95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7761" b="13707"/>
          <a:stretch/>
        </p:blipFill>
        <p:spPr>
          <a:xfrm>
            <a:off x="1" y="10"/>
            <a:ext cx="12191998" cy="5352218"/>
          </a:xfrm>
          <a:prstGeom prst="rect">
            <a:avLst/>
          </a:prstGeom>
        </p:spPr>
      </p:pic>
    </p:spTree>
    <p:extLst>
      <p:ext uri="{BB962C8B-B14F-4D97-AF65-F5344CB8AC3E}">
        <p14:creationId xmlns:p14="http://schemas.microsoft.com/office/powerpoint/2010/main" val="1436786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ED2-3C23-E30D-8B70-25820752A757}"/>
              </a:ext>
            </a:extLst>
          </p:cNvPr>
          <p:cNvSpPr>
            <a:spLocks noGrp="1"/>
          </p:cNvSpPr>
          <p:nvPr>
            <p:ph type="title"/>
          </p:nvPr>
        </p:nvSpPr>
        <p:spPr/>
        <p:txBody>
          <a:bodyPr/>
          <a:lstStyle/>
          <a:p>
            <a:pPr algn="ctr"/>
            <a:r>
              <a:rPr lang="en-US" dirty="0"/>
              <a:t>Age Group Insights &amp; Recommendations </a:t>
            </a:r>
            <a:br>
              <a:rPr lang="en-US" dirty="0"/>
            </a:br>
            <a:endParaRPr lang="en-US" dirty="0"/>
          </a:p>
        </p:txBody>
      </p:sp>
      <p:sp>
        <p:nvSpPr>
          <p:cNvPr id="3" name="Content Placeholder 2">
            <a:extLst>
              <a:ext uri="{FF2B5EF4-FFF2-40B4-BE49-F238E27FC236}">
                <a16:creationId xmlns:a16="http://schemas.microsoft.com/office/drawing/2014/main" id="{94FCF12A-BAD3-BE35-8CF4-9DECCF4CECB1}"/>
              </a:ext>
            </a:extLst>
          </p:cNvPr>
          <p:cNvSpPr>
            <a:spLocks noGrp="1"/>
          </p:cNvSpPr>
          <p:nvPr>
            <p:ph idx="1"/>
          </p:nvPr>
        </p:nvSpPr>
        <p:spPr/>
        <p:txBody>
          <a:bodyPr>
            <a:normAutofit/>
          </a:bodyPr>
          <a:lstStyle/>
          <a:p>
            <a:r>
              <a:rPr lang="en-US" dirty="0">
                <a:solidFill>
                  <a:srgbClr val="0070C0"/>
                </a:solidFill>
              </a:rPr>
              <a:t>Insights </a:t>
            </a:r>
          </a:p>
          <a:p>
            <a:pPr marL="342900" indent="-342900" algn="just">
              <a:buFont typeface="+mj-lt"/>
              <a:buAutoNum type="arabicPeriod"/>
            </a:pPr>
            <a:r>
              <a:rPr lang="en-US" sz="1600" b="1" i="0" u="none" strike="noStrike" dirty="0">
                <a:solidFill>
                  <a:srgbClr val="000000"/>
                </a:solidFill>
                <a:effectLst/>
                <a:latin typeface="YAFcfoaHu-s 0"/>
              </a:rPr>
              <a:t>The 25-34 and 35-45 age group showcases a strong inclination for credit card utilization.</a:t>
            </a:r>
            <a:endParaRPr lang="en-US" sz="1600" b="1" i="0" dirty="0">
              <a:solidFill>
                <a:srgbClr val="000000"/>
              </a:solidFill>
              <a:effectLst/>
              <a:latin typeface="YAFcfoaHu-s 0"/>
            </a:endParaRPr>
          </a:p>
          <a:p>
            <a:pPr marL="342900" indent="-342900" algn="just">
              <a:buFont typeface="+mj-lt"/>
              <a:buAutoNum type="arabicPeriod"/>
            </a:pPr>
            <a:r>
              <a:rPr lang="en-US" sz="1600" b="1" i="0" u="none" strike="noStrike" dirty="0">
                <a:solidFill>
                  <a:srgbClr val="000000"/>
                </a:solidFill>
                <a:effectLst/>
                <a:latin typeface="YAFcfoaHu-s 0"/>
              </a:rPr>
              <a:t>To enhance the likelihood of credit card usage, especially among the target audience of individuals aged 25-40 who spend and earn more, consider incorporating the following key features into your credit card offerings</a:t>
            </a:r>
            <a:endParaRPr lang="en-US" b="1" dirty="0"/>
          </a:p>
          <a:p>
            <a:r>
              <a:rPr lang="en-US" dirty="0">
                <a:solidFill>
                  <a:srgbClr val="0070C0"/>
                </a:solidFill>
              </a:rPr>
              <a:t>Recommendations </a:t>
            </a:r>
          </a:p>
          <a:p>
            <a:pPr marL="342900" indent="-342900">
              <a:buFont typeface="+mj-lt"/>
              <a:buAutoNum type="arabicPeriod"/>
            </a:pPr>
            <a:r>
              <a:rPr lang="en-US" sz="1600" b="1" i="0" dirty="0">
                <a:solidFill>
                  <a:srgbClr val="000000"/>
                </a:solidFill>
                <a:effectLst/>
                <a:latin typeface="YAFcfoaHu-s 0"/>
              </a:rPr>
              <a:t>Offer cashback, points, or miles for every transaction, encouraging users to use the credit card for everyday expenses.</a:t>
            </a:r>
          </a:p>
          <a:p>
            <a:pPr marL="342900" indent="-342900">
              <a:buFont typeface="+mj-lt"/>
              <a:buAutoNum type="arabicPeriod"/>
            </a:pPr>
            <a:r>
              <a:rPr lang="en-US" sz="1600" b="1" i="0" u="none" strike="noStrike" dirty="0">
                <a:solidFill>
                  <a:srgbClr val="000000"/>
                </a:solidFill>
                <a:effectLst/>
                <a:latin typeface="YAFcfoaHu-s 0"/>
              </a:rPr>
              <a:t>A credit card with low or no annual fees is more attractive to potential users.</a:t>
            </a:r>
            <a:endParaRPr lang="en-US" sz="1600" b="1" i="0" dirty="0">
              <a:solidFill>
                <a:srgbClr val="FF3131"/>
              </a:solidFill>
              <a:effectLst/>
              <a:latin typeface="YAFcfoaHu-s 0"/>
            </a:endParaRPr>
          </a:p>
          <a:p>
            <a:pPr marL="342900" indent="-342900">
              <a:buFont typeface="+mj-lt"/>
              <a:buAutoNum type="arabicPeriod"/>
            </a:pPr>
            <a:r>
              <a:rPr lang="en-US" sz="1600" b="1" i="0" u="none" strike="noStrike" dirty="0">
                <a:solidFill>
                  <a:srgbClr val="000000"/>
                </a:solidFill>
                <a:effectLst/>
                <a:latin typeface="YAFcfoaHu-s 0"/>
              </a:rPr>
              <a:t>Provide higher credit limits to accommodate the spending patterns and financial capacity of the target audience.</a:t>
            </a:r>
            <a:endParaRPr lang="en-US" sz="1600" b="1" i="0" dirty="0">
              <a:solidFill>
                <a:srgbClr val="FF3131"/>
              </a:solidFill>
              <a:effectLst/>
              <a:latin typeface="YAFcfoaHu-s 0"/>
            </a:endParaRPr>
          </a:p>
          <a:p>
            <a:pPr marL="342900" indent="-342900">
              <a:buFont typeface="+mj-lt"/>
              <a:buAutoNum type="arabicPeriod"/>
            </a:pPr>
            <a:r>
              <a:rPr lang="en-US" sz="1600" b="1" i="0" u="none" strike="noStrike" dirty="0">
                <a:solidFill>
                  <a:srgbClr val="000000"/>
                </a:solidFill>
                <a:effectLst/>
                <a:latin typeface="YAFcfoaHu-s 0"/>
              </a:rPr>
              <a:t>Offer attractive sign-up bonuses, such as bonus points or cash rewards upon card activation, to incentivize new users.</a:t>
            </a:r>
            <a:endParaRPr lang="en-US" sz="1600" b="1" i="0" dirty="0">
              <a:solidFill>
                <a:srgbClr val="FF3131"/>
              </a:solidFill>
              <a:effectLst/>
              <a:latin typeface="YAFcfoaHu-s 0"/>
            </a:endParaRPr>
          </a:p>
          <a:p>
            <a:endParaRPr lang="en-US" dirty="0"/>
          </a:p>
          <a:p>
            <a:pPr marL="0" indent="0">
              <a:buNone/>
            </a:pPr>
            <a:endParaRPr lang="en-US" dirty="0"/>
          </a:p>
        </p:txBody>
      </p:sp>
    </p:spTree>
    <p:extLst>
      <p:ext uri="{BB962C8B-B14F-4D97-AF65-F5344CB8AC3E}">
        <p14:creationId xmlns:p14="http://schemas.microsoft.com/office/powerpoint/2010/main" val="38475916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ED2-3C23-E30D-8B70-25820752A757}"/>
              </a:ext>
            </a:extLst>
          </p:cNvPr>
          <p:cNvSpPr>
            <a:spLocks noGrp="1"/>
          </p:cNvSpPr>
          <p:nvPr>
            <p:ph type="title"/>
          </p:nvPr>
        </p:nvSpPr>
        <p:spPr/>
        <p:txBody>
          <a:bodyPr>
            <a:normAutofit fontScale="90000"/>
          </a:bodyPr>
          <a:lstStyle/>
          <a:p>
            <a:pPr algn="ctr"/>
            <a:r>
              <a:rPr lang="en-US" dirty="0"/>
              <a:t>Spending Category Insights &amp; Recommendations </a:t>
            </a:r>
            <a:br>
              <a:rPr lang="en-US" dirty="0"/>
            </a:br>
            <a:endParaRPr lang="en-US" dirty="0"/>
          </a:p>
        </p:txBody>
      </p:sp>
      <p:sp>
        <p:nvSpPr>
          <p:cNvPr id="3" name="Content Placeholder 2">
            <a:extLst>
              <a:ext uri="{FF2B5EF4-FFF2-40B4-BE49-F238E27FC236}">
                <a16:creationId xmlns:a16="http://schemas.microsoft.com/office/drawing/2014/main" id="{94FCF12A-BAD3-BE35-8CF4-9DECCF4CECB1}"/>
              </a:ext>
            </a:extLst>
          </p:cNvPr>
          <p:cNvSpPr>
            <a:spLocks noGrp="1"/>
          </p:cNvSpPr>
          <p:nvPr>
            <p:ph idx="1"/>
          </p:nvPr>
        </p:nvSpPr>
        <p:spPr/>
        <p:txBody>
          <a:bodyPr>
            <a:normAutofit/>
          </a:bodyPr>
          <a:lstStyle/>
          <a:p>
            <a:r>
              <a:rPr lang="en-US" dirty="0">
                <a:solidFill>
                  <a:srgbClr val="0070C0"/>
                </a:solidFill>
              </a:rPr>
              <a:t>Insights </a:t>
            </a:r>
          </a:p>
          <a:p>
            <a:r>
              <a:rPr lang="en-US" sz="1800" b="0" i="0" u="none" strike="noStrike" dirty="0">
                <a:solidFill>
                  <a:srgbClr val="000000"/>
                </a:solidFill>
                <a:effectLst/>
                <a:latin typeface="YAFcfoaHu-s 0"/>
              </a:rPr>
              <a:t>Substantial spending in </a:t>
            </a:r>
            <a:r>
              <a:rPr lang="en-US" sz="1800" b="1" i="0" u="none" strike="noStrike" dirty="0">
                <a:solidFill>
                  <a:srgbClr val="000000"/>
                </a:solidFill>
                <a:effectLst/>
                <a:latin typeface="YAFcfoaHu-s 0"/>
              </a:rPr>
              <a:t>bills, groceries</a:t>
            </a:r>
            <a:r>
              <a:rPr lang="en-US" sz="1800" b="0" i="0" u="none" strike="noStrike" dirty="0">
                <a:solidFill>
                  <a:srgbClr val="000000"/>
                </a:solidFill>
                <a:effectLst/>
                <a:latin typeface="YAFcfoaHu-s 0"/>
              </a:rPr>
              <a:t> and </a:t>
            </a:r>
            <a:r>
              <a:rPr lang="en-US" sz="1800" b="1" i="0" u="none" strike="noStrike" dirty="0">
                <a:solidFill>
                  <a:srgbClr val="000000"/>
                </a:solidFill>
                <a:effectLst/>
                <a:latin typeface="YAFcfoaHu-s 0"/>
              </a:rPr>
              <a:t>electronics</a:t>
            </a:r>
            <a:endParaRPr lang="en-US" sz="1800" dirty="0">
              <a:solidFill>
                <a:srgbClr val="0070C0"/>
              </a:solidFill>
            </a:endParaRPr>
          </a:p>
          <a:p>
            <a:r>
              <a:rPr lang="en-US" dirty="0">
                <a:solidFill>
                  <a:srgbClr val="0070C0"/>
                </a:solidFill>
              </a:rPr>
              <a:t>Recommendations </a:t>
            </a:r>
          </a:p>
          <a:p>
            <a:r>
              <a:rPr lang="en-US" sz="1800" dirty="0"/>
              <a:t>Enhance rewards for key spending categories by introducing dynamic cashback rates, loyalty points, or partner discounts, giving cardholders a strong incentive to use their credit cards more often.</a:t>
            </a:r>
          </a:p>
          <a:p>
            <a:r>
              <a:rPr lang="en-US" sz="1800" dirty="0"/>
              <a:t>Establish strategic partnerships with well-known brands to offer exclusive discounts, early access to sales, or special financing options for products in popular spending categories. Additionally, partner with utility companies to provide exclusive discounts or cashback for bill payments made with the credit card.</a:t>
            </a:r>
          </a:p>
          <a:p>
            <a:r>
              <a:rPr lang="en-US" sz="1800" dirty="0"/>
              <a:t>Work with grocery chains and electronics retailers to deliver special promotions or discounts for cardholders.</a:t>
            </a:r>
          </a:p>
          <a:p>
            <a:r>
              <a:rPr lang="en-US" sz="1800" dirty="0"/>
              <a:t>Extend warranties on electronic purchases to add further value.</a:t>
            </a:r>
          </a:p>
          <a:p>
            <a:pPr marL="0" indent="0">
              <a:buNone/>
            </a:pPr>
            <a:endParaRPr lang="en-US" dirty="0"/>
          </a:p>
        </p:txBody>
      </p:sp>
    </p:spTree>
    <p:extLst>
      <p:ext uri="{BB962C8B-B14F-4D97-AF65-F5344CB8AC3E}">
        <p14:creationId xmlns:p14="http://schemas.microsoft.com/office/powerpoint/2010/main" val="3102239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AED2-3C23-E30D-8B70-25820752A757}"/>
              </a:ext>
            </a:extLst>
          </p:cNvPr>
          <p:cNvSpPr>
            <a:spLocks noGrp="1"/>
          </p:cNvSpPr>
          <p:nvPr>
            <p:ph type="title"/>
          </p:nvPr>
        </p:nvSpPr>
        <p:spPr/>
        <p:txBody>
          <a:bodyPr>
            <a:normAutofit/>
          </a:bodyPr>
          <a:lstStyle/>
          <a:p>
            <a:pPr algn="ctr"/>
            <a:r>
              <a:rPr lang="en-US" dirty="0"/>
              <a:t>Occupation Insights &amp; Recommendations </a:t>
            </a:r>
            <a:br>
              <a:rPr lang="en-US" dirty="0"/>
            </a:br>
            <a:endParaRPr lang="en-US" dirty="0"/>
          </a:p>
        </p:txBody>
      </p:sp>
      <p:sp>
        <p:nvSpPr>
          <p:cNvPr id="3" name="Content Placeholder 2">
            <a:extLst>
              <a:ext uri="{FF2B5EF4-FFF2-40B4-BE49-F238E27FC236}">
                <a16:creationId xmlns:a16="http://schemas.microsoft.com/office/drawing/2014/main" id="{94FCF12A-BAD3-BE35-8CF4-9DECCF4CECB1}"/>
              </a:ext>
            </a:extLst>
          </p:cNvPr>
          <p:cNvSpPr>
            <a:spLocks noGrp="1"/>
          </p:cNvSpPr>
          <p:nvPr>
            <p:ph idx="1"/>
          </p:nvPr>
        </p:nvSpPr>
        <p:spPr/>
        <p:txBody>
          <a:bodyPr>
            <a:normAutofit fontScale="70000" lnSpcReduction="20000"/>
          </a:bodyPr>
          <a:lstStyle/>
          <a:p>
            <a:pPr marL="0" indent="0">
              <a:buNone/>
            </a:pPr>
            <a:endParaRPr lang="en-US" dirty="0"/>
          </a:p>
          <a:p>
            <a:pPr marL="0" indent="0">
              <a:buNone/>
            </a:pPr>
            <a:r>
              <a:rPr lang="en-US" dirty="0">
                <a:solidFill>
                  <a:srgbClr val="0070C0"/>
                </a:solidFill>
              </a:rPr>
              <a:t>Insight</a:t>
            </a:r>
          </a:p>
          <a:p>
            <a:pPr marL="0" indent="0">
              <a:buNone/>
            </a:pPr>
            <a:r>
              <a:rPr lang="en-US" sz="2600" dirty="0"/>
              <a:t> Salaried IT employees, Freelancers, and Salaried Other Employees represent a significant user base with notable spending patterns.</a:t>
            </a:r>
          </a:p>
          <a:p>
            <a:pPr marL="0" indent="0">
              <a:buNone/>
            </a:pPr>
            <a:endParaRPr lang="en-US" dirty="0"/>
          </a:p>
          <a:p>
            <a:pPr marL="0" indent="0">
              <a:buNone/>
            </a:pPr>
            <a:r>
              <a:rPr lang="en-US" dirty="0">
                <a:solidFill>
                  <a:srgbClr val="0070C0"/>
                </a:solidFill>
              </a:rPr>
              <a:t>Recommendation</a:t>
            </a:r>
            <a:r>
              <a:rPr lang="en-US" dirty="0"/>
              <a:t>: To enhance credit card usage among these target groups, consider integrating the following features into the credit card:</a:t>
            </a:r>
          </a:p>
          <a:p>
            <a:pPr marL="0" indent="0">
              <a:buNone/>
            </a:pPr>
            <a:r>
              <a:rPr lang="en-US" dirty="0">
                <a:solidFill>
                  <a:srgbClr val="0070C0"/>
                </a:solidFill>
              </a:rPr>
              <a:t>Targeted Rewards</a:t>
            </a:r>
            <a:r>
              <a:rPr lang="en-US" sz="2600" dirty="0"/>
              <a:t>: Create specific reward categories that match the spending habits of IT professionals, such as for technology purchases, software subscriptions, and online services</a:t>
            </a:r>
            <a:r>
              <a:rPr lang="en-US" dirty="0"/>
              <a:t>.</a:t>
            </a:r>
          </a:p>
          <a:p>
            <a:pPr marL="0" indent="0">
              <a:buNone/>
            </a:pPr>
            <a:r>
              <a:rPr lang="en-US" dirty="0">
                <a:solidFill>
                  <a:srgbClr val="0070C0"/>
                </a:solidFill>
              </a:rPr>
              <a:t>Travel Perks</a:t>
            </a:r>
            <a:r>
              <a:rPr lang="en-US" dirty="0"/>
              <a:t>: </a:t>
            </a:r>
            <a:r>
              <a:rPr lang="en-US" sz="2600" dirty="0"/>
              <a:t>Offer travel-related benefits like airport lounge access, travel insurance, and discounts on flights or hotel bookings, catering to the frequent travel needs of IT professionals.</a:t>
            </a:r>
          </a:p>
          <a:p>
            <a:pPr marL="0" indent="0">
              <a:buNone/>
            </a:pPr>
            <a:r>
              <a:rPr lang="en-US" dirty="0">
                <a:solidFill>
                  <a:srgbClr val="0070C0"/>
                </a:solidFill>
              </a:rPr>
              <a:t>Exclusive Partnerships: </a:t>
            </a:r>
            <a:r>
              <a:rPr lang="en-US" sz="2600" dirty="0"/>
              <a:t>Collaborate with popular brands or retailers to provide cardholders with unique discounts, promotions, or special offers</a:t>
            </a:r>
            <a:r>
              <a:rPr lang="en-US" dirty="0"/>
              <a:t>.</a:t>
            </a:r>
          </a:p>
          <a:p>
            <a:pPr marL="0" indent="0">
              <a:buNone/>
            </a:pPr>
            <a:r>
              <a:rPr lang="en-US" dirty="0">
                <a:solidFill>
                  <a:srgbClr val="0070C0"/>
                </a:solidFill>
              </a:rPr>
              <a:t>Extended Grace Period: </a:t>
            </a:r>
            <a:r>
              <a:rPr lang="en-US" sz="2600" dirty="0"/>
              <a:t>Implement an extended interest-free grace period, especially for business-related expenses, allowing users more time to pay off their balances without accruing interest</a:t>
            </a:r>
            <a:r>
              <a:rPr lang="en-US" dirty="0"/>
              <a:t>.</a:t>
            </a:r>
          </a:p>
        </p:txBody>
      </p:sp>
    </p:spTree>
    <p:extLst>
      <p:ext uri="{BB962C8B-B14F-4D97-AF65-F5344CB8AC3E}">
        <p14:creationId xmlns:p14="http://schemas.microsoft.com/office/powerpoint/2010/main" val="43485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CB49665F-0298-4449-8D2D-209989CB9E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olor 2">
            <a:extLst>
              <a:ext uri="{FF2B5EF4-FFF2-40B4-BE49-F238E27FC236}">
                <a16:creationId xmlns:a16="http://schemas.microsoft.com/office/drawing/2014/main" id="{A71EEC14-174A-46FA-B046-474750457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49"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EEB6CB95-E653-4C6C-AE51-62FD848E8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89" y="-2"/>
            <a:ext cx="3468234" cy="6858000"/>
            <a:chOff x="651279" y="598259"/>
            <a:chExt cx="10889442" cy="5680742"/>
          </a:xfrm>
        </p:grpSpPr>
        <p:sp>
          <p:nvSpPr>
            <p:cNvPr id="14" name="Color">
              <a:extLst>
                <a:ext uri="{FF2B5EF4-FFF2-40B4-BE49-F238E27FC236}">
                  <a16:creationId xmlns:a16="http://schemas.microsoft.com/office/drawing/2014/main" id="{BDD3CB8E-ABA7-4F37-BB2C-64FFD19813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Color">
              <a:extLst>
                <a:ext uri="{FF2B5EF4-FFF2-40B4-BE49-F238E27FC236}">
                  <a16:creationId xmlns:a16="http://schemas.microsoft.com/office/drawing/2014/main" id="{C2CA788A-B2FD-494C-BED0-83E31F6DFF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24" y="0"/>
            <a:ext cx="12188952" cy="6858000"/>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2" name="Title 1">
            <a:extLst>
              <a:ext uri="{FF2B5EF4-FFF2-40B4-BE49-F238E27FC236}">
                <a16:creationId xmlns:a16="http://schemas.microsoft.com/office/drawing/2014/main" id="{B3F1DE78-8508-641B-A973-6786437AE94D}"/>
              </a:ext>
            </a:extLst>
          </p:cNvPr>
          <p:cNvSpPr>
            <a:spLocks noGrp="1"/>
          </p:cNvSpPr>
          <p:nvPr>
            <p:ph type="title"/>
          </p:nvPr>
        </p:nvSpPr>
        <p:spPr>
          <a:xfrm rot="16200000">
            <a:off x="-1325880" y="1947672"/>
            <a:ext cx="5961888" cy="2788920"/>
          </a:xfrm>
        </p:spPr>
        <p:txBody>
          <a:bodyPr anchor="ctr">
            <a:normAutofit/>
          </a:bodyPr>
          <a:lstStyle/>
          <a:p>
            <a:r>
              <a:rPr lang="en-US" sz="4800">
                <a:solidFill>
                  <a:schemeClr val="bg1"/>
                </a:solidFill>
              </a:rPr>
              <a:t>Introduction</a:t>
            </a:r>
          </a:p>
        </p:txBody>
      </p:sp>
      <p:graphicFrame>
        <p:nvGraphicFramePr>
          <p:cNvPr id="5" name="Content Placeholder 2">
            <a:extLst>
              <a:ext uri="{FF2B5EF4-FFF2-40B4-BE49-F238E27FC236}">
                <a16:creationId xmlns:a16="http://schemas.microsoft.com/office/drawing/2014/main" id="{4BFC6A2E-27E9-9FCA-B195-F64FCE35B2B3}"/>
              </a:ext>
            </a:extLst>
          </p:cNvPr>
          <p:cNvGraphicFramePr>
            <a:graphicFrameLocks noGrp="1"/>
          </p:cNvGraphicFramePr>
          <p:nvPr>
            <p:ph idx="1"/>
            <p:extLst>
              <p:ext uri="{D42A27DB-BD31-4B8C-83A1-F6EECF244321}">
                <p14:modId xmlns:p14="http://schemas.microsoft.com/office/powerpoint/2010/main" val="3069550050"/>
              </p:ext>
            </p:extLst>
          </p:nvPr>
        </p:nvGraphicFramePr>
        <p:xfrm>
          <a:off x="3794296" y="288758"/>
          <a:ext cx="7559504" cy="62852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694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up of credit cards&#10;&#10;Description automatically generated">
            <a:extLst>
              <a:ext uri="{FF2B5EF4-FFF2-40B4-BE49-F238E27FC236}">
                <a16:creationId xmlns:a16="http://schemas.microsoft.com/office/drawing/2014/main" id="{B96C8F26-3E80-B96A-CAB6-7DA8C520373E}"/>
              </a:ext>
            </a:extLst>
          </p:cNvPr>
          <p:cNvPicPr>
            <a:picLocks noChangeAspect="1"/>
          </p:cNvPicPr>
          <p:nvPr/>
        </p:nvPicPr>
        <p:blipFill>
          <a:blip r:embed="rId2">
            <a:alphaModFix amt="35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20369" b="15345"/>
          <a:stretch/>
        </p:blipFill>
        <p:spPr>
          <a:xfrm>
            <a:off x="20" y="10"/>
            <a:ext cx="12191980" cy="6857990"/>
          </a:xfrm>
          <a:prstGeom prst="rect">
            <a:avLst/>
          </a:prstGeom>
        </p:spPr>
      </p:pic>
      <p:sp>
        <p:nvSpPr>
          <p:cNvPr id="2" name="Title 1">
            <a:extLst>
              <a:ext uri="{FF2B5EF4-FFF2-40B4-BE49-F238E27FC236}">
                <a16:creationId xmlns:a16="http://schemas.microsoft.com/office/drawing/2014/main" id="{9980C902-D7D3-AFDA-E0DB-17991146D537}"/>
              </a:ext>
            </a:extLst>
          </p:cNvPr>
          <p:cNvSpPr>
            <a:spLocks noGrp="1"/>
          </p:cNvSpPr>
          <p:nvPr>
            <p:ph type="title"/>
          </p:nvPr>
        </p:nvSpPr>
        <p:spPr>
          <a:xfrm>
            <a:off x="838200" y="365125"/>
            <a:ext cx="10515600" cy="1325563"/>
          </a:xfrm>
        </p:spPr>
        <p:txBody>
          <a:bodyPr>
            <a:normAutofit/>
          </a:bodyPr>
          <a:lstStyle/>
          <a:p>
            <a:r>
              <a:rPr lang="en-US">
                <a:solidFill>
                  <a:srgbClr val="FFFFFF"/>
                </a:solidFill>
              </a:rPr>
              <a:t>Dashboard Overview</a:t>
            </a:r>
          </a:p>
        </p:txBody>
      </p:sp>
      <p:graphicFrame>
        <p:nvGraphicFramePr>
          <p:cNvPr id="4" name="Content Placeholder 3">
            <a:extLst>
              <a:ext uri="{FF2B5EF4-FFF2-40B4-BE49-F238E27FC236}">
                <a16:creationId xmlns:a16="http://schemas.microsoft.com/office/drawing/2014/main" id="{7E6B7380-67D1-FAD6-F94B-0F3D1831FD03}"/>
              </a:ext>
            </a:extLst>
          </p:cNvPr>
          <p:cNvGraphicFramePr>
            <a:graphicFrameLocks noGrp="1"/>
          </p:cNvGraphicFramePr>
          <p:nvPr>
            <p:ph idx="1"/>
            <p:extLst>
              <p:ext uri="{D42A27DB-BD31-4B8C-83A1-F6EECF244321}">
                <p14:modId xmlns:p14="http://schemas.microsoft.com/office/powerpoint/2010/main" val="587288172"/>
              </p:ext>
            </p:extLst>
          </p:nvPr>
        </p:nvGraphicFramePr>
        <p:xfrm>
          <a:off x="929640" y="1253331"/>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9E174403-1593-8EF9-7594-CC2F9DDB67B8}"/>
              </a:ext>
            </a:extLst>
          </p:cNvPr>
          <p:cNvSpPr txBox="1"/>
          <p:nvPr/>
        </p:nvSpPr>
        <p:spPr>
          <a:xfrm>
            <a:off x="9884958"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picserver.org/photo/8515/Credit-cards.html">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1496935860"/>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5634887" y="358220"/>
            <a:ext cx="5543653" cy="989814"/>
          </a:xfrm>
        </p:spPr>
        <p:txBody>
          <a:bodyPr anchor="t">
            <a:normAutofit/>
          </a:bodyPr>
          <a:lstStyle/>
          <a:p>
            <a:r>
              <a:rPr lang="en-US" sz="3200" dirty="0"/>
              <a:t>Demographic Analysis </a:t>
            </a:r>
          </a:p>
        </p:txBody>
      </p:sp>
      <p:sp>
        <p:nvSpPr>
          <p:cNvPr id="25" name="Rectangle 14">
            <a:extLst>
              <a:ext uri="{FF2B5EF4-FFF2-40B4-BE49-F238E27FC236}">
                <a16:creationId xmlns:a16="http://schemas.microsoft.com/office/drawing/2014/main" id="{AEFBF989-E1E0-41D0-8A4F-A5C3E8193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98720"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8DFAC0-2342-CF4B-1963-343C506159D6}"/>
              </a:ext>
            </a:extLst>
          </p:cNvPr>
          <p:cNvPicPr>
            <a:picLocks noChangeAspect="1"/>
          </p:cNvPicPr>
          <p:nvPr/>
        </p:nvPicPr>
        <p:blipFill>
          <a:blip r:embed="rId2"/>
          <a:stretch>
            <a:fillRect/>
          </a:stretch>
        </p:blipFill>
        <p:spPr>
          <a:xfrm>
            <a:off x="332712" y="659054"/>
            <a:ext cx="4205422" cy="881092"/>
          </a:xfrm>
          <a:prstGeom prst="rect">
            <a:avLst/>
          </a:prstGeom>
        </p:spPr>
      </p:pic>
      <p:cxnSp>
        <p:nvCxnSpPr>
          <p:cNvPr id="26"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02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B7B0065-2B94-F8C0-D0C5-821E7E972577}"/>
              </a:ext>
            </a:extLst>
          </p:cNvPr>
          <p:cNvPicPr>
            <a:picLocks noChangeAspect="1"/>
          </p:cNvPicPr>
          <p:nvPr/>
        </p:nvPicPr>
        <p:blipFill>
          <a:blip r:embed="rId3"/>
          <a:stretch>
            <a:fillRect/>
          </a:stretch>
        </p:blipFill>
        <p:spPr>
          <a:xfrm>
            <a:off x="332712" y="1864005"/>
            <a:ext cx="4205422" cy="2341873"/>
          </a:xfrm>
          <a:prstGeom prst="rect">
            <a:avLst/>
          </a:prstGeom>
        </p:spPr>
      </p:pic>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5634887" y="1687398"/>
            <a:ext cx="5543653" cy="4454985"/>
          </a:xfrm>
        </p:spPr>
        <p:txBody>
          <a:bodyPr>
            <a:normAutofit/>
          </a:bodyPr>
          <a:lstStyle/>
          <a:p>
            <a:r>
              <a:rPr lang="en-US" sz="1400" b="1" i="0" u="none" strike="noStrike" dirty="0">
                <a:solidFill>
                  <a:srgbClr val="000000"/>
                </a:solidFill>
                <a:effectLst/>
                <a:latin typeface="YAFcfoaHu-s 0"/>
              </a:rPr>
              <a:t>T</a:t>
            </a:r>
            <a:r>
              <a:rPr lang="en-US" sz="1400" b="1" i="0" u="none" strike="noStrike" dirty="0">
                <a:solidFill>
                  <a:srgbClr val="004AAD"/>
                </a:solidFill>
                <a:effectLst/>
                <a:latin typeface="YAFcfoaHu-s 0"/>
              </a:rPr>
              <a:t>otal Customers: </a:t>
            </a:r>
            <a:r>
              <a:rPr lang="en-US" sz="1200" b="0" i="0" u="none" strike="noStrike" dirty="0">
                <a:solidFill>
                  <a:srgbClr val="000000"/>
                </a:solidFill>
                <a:effectLst/>
                <a:latin typeface="YAFcfoaHu-s 0"/>
              </a:rPr>
              <a:t>The dataset encompasses a substantial pool of </a:t>
            </a:r>
            <a:r>
              <a:rPr lang="en-US" sz="1200" b="1" i="0" u="sng" dirty="0">
                <a:solidFill>
                  <a:srgbClr val="FF914D"/>
                </a:solidFill>
                <a:effectLst/>
                <a:latin typeface="YAFcfoaHu-s 0"/>
              </a:rPr>
              <a:t>4000 </a:t>
            </a:r>
            <a:r>
              <a:rPr lang="en-US" sz="1200" b="0" i="0" u="none" strike="noStrike" dirty="0">
                <a:solidFill>
                  <a:srgbClr val="000000"/>
                </a:solidFill>
                <a:effectLst/>
                <a:latin typeface="YAFcfoaHu-s 0"/>
              </a:rPr>
              <a:t>customers, forming the foundation of our analysis</a:t>
            </a:r>
            <a:r>
              <a:rPr lang="en-US" sz="1400" b="0" i="0" u="none" strike="noStrike" dirty="0">
                <a:solidFill>
                  <a:srgbClr val="000000"/>
                </a:solidFill>
                <a:effectLst/>
                <a:latin typeface="YAFcfoaHu-s 0"/>
              </a:rPr>
              <a:t>.</a:t>
            </a:r>
          </a:p>
          <a:p>
            <a:r>
              <a:rPr lang="en-US" sz="1400" b="1" i="0" dirty="0">
                <a:solidFill>
                  <a:srgbClr val="004AAD"/>
                </a:solidFill>
                <a:effectLst/>
                <a:latin typeface="YAFcfoaHu-s 0"/>
              </a:rPr>
              <a:t>Gender Distribution</a:t>
            </a:r>
          </a:p>
          <a:p>
            <a:pPr marL="0" indent="0" algn="l">
              <a:buNone/>
            </a:pPr>
            <a:r>
              <a:rPr lang="en-US" sz="1200" b="0" i="0" u="none" strike="noStrike" dirty="0">
                <a:solidFill>
                  <a:srgbClr val="000000"/>
                </a:solidFill>
                <a:effectLst/>
                <a:latin typeface="YAFcfoaHu-s 0"/>
              </a:rPr>
              <a:t>    * Total Male Customers: </a:t>
            </a:r>
            <a:r>
              <a:rPr lang="en-US" sz="1200" b="1" i="0" u="none" strike="noStrike" dirty="0">
                <a:solidFill>
                  <a:srgbClr val="FF914D"/>
                </a:solidFill>
                <a:effectLst/>
                <a:latin typeface="YAFcfoaHu-s 0"/>
              </a:rPr>
              <a:t>2597</a:t>
            </a:r>
            <a:r>
              <a:rPr lang="en-US" sz="1200" b="0" i="0" u="none" strike="noStrike" dirty="0">
                <a:solidFill>
                  <a:srgbClr val="FF914D"/>
                </a:solidFill>
                <a:effectLst/>
                <a:latin typeface="YAFcfoaHu-s 0"/>
              </a:rPr>
              <a:t> </a:t>
            </a:r>
            <a:r>
              <a:rPr lang="en-US" sz="1200" b="0" i="0" u="none" strike="noStrike" dirty="0">
                <a:solidFill>
                  <a:srgbClr val="000000"/>
                </a:solidFill>
                <a:effectLst/>
                <a:latin typeface="YAFcfoaHu-s 0"/>
              </a:rPr>
              <a:t>(64.93%)</a:t>
            </a:r>
          </a:p>
          <a:p>
            <a:pPr marL="0" indent="0" algn="l">
              <a:buNone/>
            </a:pPr>
            <a:r>
              <a:rPr lang="en-US" sz="1200" b="0" i="0" u="none" strike="noStrike" dirty="0">
                <a:solidFill>
                  <a:srgbClr val="000000"/>
                </a:solidFill>
                <a:effectLst/>
                <a:latin typeface="YAFcfoaHu-s 0"/>
              </a:rPr>
              <a:t>    * Total Female Customers: </a:t>
            </a:r>
            <a:r>
              <a:rPr lang="en-US" sz="1200" b="1" i="0" u="none" strike="noStrike" dirty="0">
                <a:solidFill>
                  <a:srgbClr val="FF914D"/>
                </a:solidFill>
                <a:effectLst/>
                <a:latin typeface="YAFcfoaHu-s 0"/>
              </a:rPr>
              <a:t>1403</a:t>
            </a:r>
            <a:r>
              <a:rPr lang="en-US" sz="1200" b="0" i="0" u="none" strike="noStrike" dirty="0">
                <a:solidFill>
                  <a:srgbClr val="FF914D"/>
                </a:solidFill>
                <a:effectLst/>
                <a:latin typeface="YAFcfoaHu-s 0"/>
              </a:rPr>
              <a:t> </a:t>
            </a:r>
            <a:r>
              <a:rPr lang="en-US" sz="1200" b="0" i="0" u="none" strike="noStrike" dirty="0">
                <a:solidFill>
                  <a:srgbClr val="000000"/>
                </a:solidFill>
                <a:effectLst/>
                <a:latin typeface="YAFcfoaHu-s 0"/>
              </a:rPr>
              <a:t>(35.08%)</a:t>
            </a:r>
            <a:endParaRPr lang="en-US" sz="1800" b="0" i="0" u="none" strike="noStrike" dirty="0">
              <a:solidFill>
                <a:srgbClr val="000000"/>
              </a:solidFill>
              <a:effectLst/>
              <a:latin typeface="YAFcfoaHu-s 0"/>
            </a:endParaRPr>
          </a:p>
          <a:p>
            <a:pPr marL="0" indent="0">
              <a:buNone/>
            </a:pPr>
            <a:endParaRPr lang="en-US" sz="1400" b="1" i="0" dirty="0">
              <a:solidFill>
                <a:srgbClr val="004AAD"/>
              </a:solidFill>
              <a:effectLst/>
              <a:latin typeface="YAFcfoaHu-s 0"/>
            </a:endParaRPr>
          </a:p>
          <a:p>
            <a:r>
              <a:rPr lang="en-US" sz="1600" b="1" i="0" dirty="0">
                <a:solidFill>
                  <a:srgbClr val="004AAD"/>
                </a:solidFill>
                <a:effectLst/>
                <a:latin typeface="YAFcfoaHu-s 0"/>
              </a:rPr>
              <a:t>Customers by Marital Status</a:t>
            </a:r>
          </a:p>
          <a:p>
            <a:r>
              <a:rPr lang="en-US" sz="1100" b="1" i="0" u="none" strike="noStrike" dirty="0">
                <a:solidFill>
                  <a:srgbClr val="000000"/>
                </a:solidFill>
                <a:effectLst/>
                <a:latin typeface="YAFcfoaHu-s 0"/>
              </a:rPr>
              <a:t>Married customers</a:t>
            </a:r>
            <a:r>
              <a:rPr lang="en-US" sz="1100" b="0" i="0" u="none" strike="noStrike" dirty="0">
                <a:solidFill>
                  <a:srgbClr val="000000"/>
                </a:solidFill>
                <a:effectLst/>
                <a:latin typeface="YAFcfoaHu-s 0"/>
              </a:rPr>
              <a:t> dominate the landscape, constituting a substantial </a:t>
            </a:r>
            <a:r>
              <a:rPr lang="en-US" sz="1100" b="1" i="0" u="none" strike="noStrike" dirty="0">
                <a:solidFill>
                  <a:srgbClr val="000000"/>
                </a:solidFill>
                <a:effectLst/>
                <a:latin typeface="YAFcfoaHu-s 0"/>
              </a:rPr>
              <a:t>78.41%</a:t>
            </a:r>
            <a:r>
              <a:rPr lang="en-US" sz="1100" b="0" i="0" u="none" strike="noStrike" dirty="0">
                <a:solidFill>
                  <a:srgbClr val="000000"/>
                </a:solidFill>
                <a:effectLst/>
                <a:latin typeface="YAFcfoaHu-s 0"/>
              </a:rPr>
              <a:t> of the total        customer base (</a:t>
            </a:r>
            <a:r>
              <a:rPr lang="en-US" sz="1100" b="1" i="0" u="none" strike="noStrike" dirty="0">
                <a:solidFill>
                  <a:srgbClr val="000000"/>
                </a:solidFill>
                <a:effectLst/>
                <a:latin typeface="YAFcfoaHu-s 0"/>
              </a:rPr>
              <a:t>3136 customers</a:t>
            </a:r>
            <a:r>
              <a:rPr lang="en-US" sz="1100" b="0" i="0" u="none" strike="noStrike" dirty="0">
                <a:solidFill>
                  <a:srgbClr val="000000"/>
                </a:solidFill>
                <a:effectLst/>
                <a:latin typeface="YAFcfoaHu-s 0"/>
              </a:rPr>
              <a:t>).</a:t>
            </a:r>
            <a:endParaRPr lang="en-US" sz="1100" b="0" i="0" dirty="0">
              <a:solidFill>
                <a:srgbClr val="000000"/>
              </a:solidFill>
              <a:effectLst/>
              <a:latin typeface="YAFcfoaHu-s 0"/>
            </a:endParaRPr>
          </a:p>
          <a:p>
            <a:pPr algn="l">
              <a:buFont typeface="Arial" panose="020B0604020202020204" pitchFamily="34" charset="0"/>
              <a:buChar char="•"/>
            </a:pPr>
            <a:r>
              <a:rPr lang="en-US" sz="1100" b="1" i="0" u="none" strike="noStrike" dirty="0">
                <a:solidFill>
                  <a:srgbClr val="000000"/>
                </a:solidFill>
                <a:effectLst/>
                <a:latin typeface="YAFcfoaHu-s 0"/>
              </a:rPr>
              <a:t>Unmarried</a:t>
            </a:r>
            <a:r>
              <a:rPr lang="en-US" sz="1100" b="0" i="0" u="none" strike="noStrike" dirty="0">
                <a:solidFill>
                  <a:srgbClr val="000000"/>
                </a:solidFill>
                <a:effectLst/>
                <a:latin typeface="YAFcfoaHu-s 0"/>
              </a:rPr>
              <a:t> customers account for </a:t>
            </a:r>
            <a:r>
              <a:rPr lang="en-US" sz="1100" b="1" i="0" u="none" strike="noStrike" dirty="0">
                <a:solidFill>
                  <a:srgbClr val="000000"/>
                </a:solidFill>
                <a:effectLst/>
                <a:latin typeface="YAFcfoaHu-s 0"/>
              </a:rPr>
              <a:t>21.6%</a:t>
            </a:r>
            <a:r>
              <a:rPr lang="en-US" sz="1100" b="0" i="0" u="none" strike="noStrike" dirty="0">
                <a:solidFill>
                  <a:srgbClr val="000000"/>
                </a:solidFill>
                <a:effectLst/>
                <a:latin typeface="YAFcfoaHu-s 0"/>
              </a:rPr>
              <a:t>, totaling </a:t>
            </a:r>
            <a:r>
              <a:rPr lang="en-US" sz="1100" b="1" i="0" u="none" strike="noStrike" dirty="0">
                <a:solidFill>
                  <a:srgbClr val="000000"/>
                </a:solidFill>
                <a:effectLst/>
                <a:latin typeface="YAFcfoaHu-s 0"/>
              </a:rPr>
              <a:t>864 </a:t>
            </a:r>
            <a:r>
              <a:rPr lang="en-US" sz="1100" b="0" i="0" u="none" strike="noStrike" dirty="0">
                <a:solidFill>
                  <a:srgbClr val="000000"/>
                </a:solidFill>
                <a:effectLst/>
                <a:latin typeface="YAFcfoaHu-s 0"/>
              </a:rPr>
              <a:t>individuals.</a:t>
            </a:r>
            <a:endParaRPr lang="en-US" sz="1600" b="1" i="0" dirty="0">
              <a:solidFill>
                <a:srgbClr val="004AAD"/>
              </a:solidFill>
              <a:effectLst/>
              <a:latin typeface="YAFcfoaHu-s 0"/>
            </a:endParaRPr>
          </a:p>
          <a:p>
            <a:r>
              <a:rPr lang="en-US" sz="1600" b="1" i="0" dirty="0">
                <a:solidFill>
                  <a:srgbClr val="004AAD"/>
                </a:solidFill>
                <a:effectLst/>
                <a:latin typeface="YAFcfoaHu-s 0"/>
              </a:rPr>
              <a:t>Customers by Age Group &amp; Gender </a:t>
            </a:r>
          </a:p>
          <a:p>
            <a:pPr algn="l">
              <a:buFont typeface="Arial" panose="020B0604020202020204" pitchFamily="34" charset="0"/>
              <a:buChar char="•"/>
            </a:pPr>
            <a:r>
              <a:rPr lang="en-US" sz="1100" b="0" i="0" u="none" strike="noStrike" dirty="0">
                <a:solidFill>
                  <a:srgbClr val="000000"/>
                </a:solidFill>
                <a:effectLst/>
                <a:latin typeface="YAFcfoaHu-s 0"/>
              </a:rPr>
              <a:t>The age group </a:t>
            </a:r>
            <a:r>
              <a:rPr lang="en-US" sz="1100" b="1" i="0" u="none" strike="noStrike" dirty="0">
                <a:solidFill>
                  <a:srgbClr val="000000"/>
                </a:solidFill>
                <a:effectLst/>
                <a:latin typeface="YAFcfoaHu-s 0"/>
              </a:rPr>
              <a:t>25-35</a:t>
            </a:r>
            <a:r>
              <a:rPr lang="en-US" sz="1100" b="0" i="0" u="none" strike="noStrike" dirty="0">
                <a:solidFill>
                  <a:srgbClr val="000000"/>
                </a:solidFill>
                <a:effectLst/>
                <a:latin typeface="YAFcfoaHu-s 0"/>
              </a:rPr>
              <a:t> emerges as the dominant segment with </a:t>
            </a:r>
            <a:r>
              <a:rPr lang="en-US" sz="1100" b="1" i="0" u="none" strike="noStrike" dirty="0">
                <a:solidFill>
                  <a:srgbClr val="000000"/>
                </a:solidFill>
                <a:effectLst/>
                <a:latin typeface="YAFcfoaHu-s 0"/>
              </a:rPr>
              <a:t>1498 customers,</a:t>
            </a:r>
            <a:r>
              <a:rPr lang="en-US" sz="1100" b="0" i="0" u="none" strike="noStrike" dirty="0">
                <a:solidFill>
                  <a:srgbClr val="000000"/>
                </a:solidFill>
                <a:effectLst/>
                <a:latin typeface="YAFcfoaHu-s 0"/>
              </a:rPr>
              <a:t> comprising </a:t>
            </a:r>
            <a:r>
              <a:rPr lang="en-US" sz="1100" b="1" i="0" u="none" strike="noStrike" dirty="0">
                <a:solidFill>
                  <a:srgbClr val="000000"/>
                </a:solidFill>
                <a:effectLst/>
                <a:latin typeface="YAFcfoaHu-s 0"/>
              </a:rPr>
              <a:t>966 males</a:t>
            </a:r>
            <a:r>
              <a:rPr lang="en-US" sz="1100" b="0" i="0" u="none" strike="noStrike" dirty="0">
                <a:solidFill>
                  <a:srgbClr val="000000"/>
                </a:solidFill>
                <a:effectLst/>
                <a:latin typeface="YAFcfoaHu-s 0"/>
              </a:rPr>
              <a:t> and </a:t>
            </a:r>
            <a:r>
              <a:rPr lang="en-US" sz="1100" b="1" i="0" u="none" strike="noStrike" dirty="0">
                <a:solidFill>
                  <a:srgbClr val="000000"/>
                </a:solidFill>
                <a:effectLst/>
                <a:latin typeface="YAFcfoaHu-s 0"/>
              </a:rPr>
              <a:t>532 females.</a:t>
            </a:r>
            <a:endParaRPr lang="en-US" sz="1100" b="0" i="0" dirty="0">
              <a:solidFill>
                <a:srgbClr val="000000"/>
              </a:solidFill>
              <a:effectLst/>
              <a:latin typeface="YAFcfoaHu-s 0"/>
            </a:endParaRPr>
          </a:p>
          <a:p>
            <a:pPr algn="l">
              <a:buFont typeface="Arial" panose="020B0604020202020204" pitchFamily="34" charset="0"/>
              <a:buChar char="•"/>
            </a:pPr>
            <a:r>
              <a:rPr lang="en-US" sz="1100" b="0" i="0" u="none" strike="noStrike" dirty="0">
                <a:solidFill>
                  <a:srgbClr val="000000"/>
                </a:solidFill>
                <a:effectLst/>
                <a:latin typeface="YAFcfoaHu-s 0"/>
              </a:rPr>
              <a:t>Following </a:t>
            </a:r>
            <a:r>
              <a:rPr lang="en-US" sz="1100" b="0" i="0" u="sng" dirty="0">
                <a:solidFill>
                  <a:srgbClr val="000000"/>
                </a:solidFill>
                <a:effectLst/>
                <a:latin typeface="YAFcfoaHu-s 0"/>
              </a:rPr>
              <a:t>closely</a:t>
            </a:r>
            <a:r>
              <a:rPr lang="en-US" sz="1100" b="0" i="0" u="none" strike="noStrike" dirty="0">
                <a:solidFill>
                  <a:srgbClr val="000000"/>
                </a:solidFill>
                <a:effectLst/>
                <a:latin typeface="YAFcfoaHu-s 0"/>
              </a:rPr>
              <a:t>, the age group </a:t>
            </a:r>
            <a:r>
              <a:rPr lang="en-US" sz="1100" b="1" i="0" u="none" strike="noStrike" dirty="0">
                <a:solidFill>
                  <a:srgbClr val="000000"/>
                </a:solidFill>
                <a:effectLst/>
                <a:latin typeface="YAFcfoaHu-s 0"/>
              </a:rPr>
              <a:t>35-45</a:t>
            </a:r>
            <a:r>
              <a:rPr lang="en-US" sz="1100" b="0" i="0" u="none" strike="noStrike" dirty="0">
                <a:solidFill>
                  <a:srgbClr val="000000"/>
                </a:solidFill>
                <a:effectLst/>
                <a:latin typeface="YAFcfoaHu-s 0"/>
              </a:rPr>
              <a:t> commands </a:t>
            </a:r>
            <a:r>
              <a:rPr lang="en-US" sz="1100" b="1" i="0" u="none" strike="noStrike" dirty="0">
                <a:solidFill>
                  <a:srgbClr val="000000"/>
                </a:solidFill>
                <a:effectLst/>
                <a:latin typeface="YAFcfoaHu-s 0"/>
              </a:rPr>
              <a:t>1273 customers</a:t>
            </a:r>
            <a:r>
              <a:rPr lang="en-US" sz="1100" b="0" i="0" u="none" strike="noStrike" dirty="0">
                <a:solidFill>
                  <a:srgbClr val="000000"/>
                </a:solidFill>
                <a:effectLst/>
                <a:latin typeface="YAFcfoaHu-s 0"/>
              </a:rPr>
              <a:t>, demonstrating a nuanced breakdown of </a:t>
            </a:r>
            <a:r>
              <a:rPr lang="en-US" sz="1100" b="1" i="0" u="none" strike="noStrike" dirty="0">
                <a:solidFill>
                  <a:srgbClr val="000000"/>
                </a:solidFill>
                <a:effectLst/>
                <a:latin typeface="YAFcfoaHu-s 0"/>
              </a:rPr>
              <a:t>834 males</a:t>
            </a:r>
            <a:r>
              <a:rPr lang="en-US" sz="1100" b="0" i="0" u="none" strike="noStrike" dirty="0">
                <a:solidFill>
                  <a:srgbClr val="000000"/>
                </a:solidFill>
                <a:effectLst/>
                <a:latin typeface="YAFcfoaHu-s 0"/>
              </a:rPr>
              <a:t> and </a:t>
            </a:r>
            <a:r>
              <a:rPr lang="en-US" sz="1100" b="1" i="0" u="none" strike="noStrike" dirty="0">
                <a:solidFill>
                  <a:srgbClr val="000000"/>
                </a:solidFill>
                <a:effectLst/>
                <a:latin typeface="YAFcfoaHu-s 0"/>
              </a:rPr>
              <a:t>439 females</a:t>
            </a:r>
            <a:r>
              <a:rPr lang="en-US" sz="1100" b="0" i="0" u="none" strike="noStrike" dirty="0">
                <a:solidFill>
                  <a:srgbClr val="000000"/>
                </a:solidFill>
                <a:effectLst/>
                <a:latin typeface="YAFcfoaHu-s 0"/>
              </a:rPr>
              <a:t>.</a:t>
            </a:r>
            <a:endParaRPr lang="en-US" sz="1100" b="0" i="0" dirty="0">
              <a:solidFill>
                <a:srgbClr val="000000"/>
              </a:solidFill>
              <a:effectLst/>
              <a:latin typeface="YAFcfoaHu-s 0"/>
            </a:endParaRPr>
          </a:p>
          <a:p>
            <a:pPr algn="l">
              <a:buFont typeface="Arial" panose="020B0604020202020204" pitchFamily="34" charset="0"/>
              <a:buChar char="•"/>
            </a:pPr>
            <a:r>
              <a:rPr lang="en-US" sz="1100" b="0" i="0" u="none" strike="noStrike" dirty="0">
                <a:solidFill>
                  <a:srgbClr val="000000"/>
                </a:solidFill>
                <a:effectLst/>
                <a:latin typeface="YAFcfoaHu-s 0"/>
              </a:rPr>
              <a:t>Notably, the </a:t>
            </a:r>
            <a:r>
              <a:rPr lang="en-US" sz="1100" b="1" i="0" u="none" strike="noStrike" dirty="0">
                <a:solidFill>
                  <a:srgbClr val="000000"/>
                </a:solidFill>
                <a:effectLst/>
                <a:latin typeface="YAFcfoaHu-s 0"/>
              </a:rPr>
              <a:t>45+ age group</a:t>
            </a:r>
            <a:r>
              <a:rPr lang="en-US" sz="1100" b="0" i="0" u="none" strike="noStrike" dirty="0">
                <a:solidFill>
                  <a:srgbClr val="000000"/>
                </a:solidFill>
                <a:effectLst/>
                <a:latin typeface="YAFcfoaHu-s 0"/>
              </a:rPr>
              <a:t> exhibits the</a:t>
            </a:r>
            <a:r>
              <a:rPr lang="en-US" sz="1100" b="1" i="0" u="none" strike="noStrike" dirty="0">
                <a:solidFill>
                  <a:srgbClr val="000000"/>
                </a:solidFill>
                <a:effectLst/>
                <a:latin typeface="YAFcfoaHu-s 0"/>
              </a:rPr>
              <a:t> smallest customer count</a:t>
            </a:r>
            <a:r>
              <a:rPr lang="en-US" sz="1100" b="0" i="0" u="none" strike="noStrike" dirty="0">
                <a:solidFill>
                  <a:srgbClr val="000000"/>
                </a:solidFill>
                <a:effectLst/>
                <a:latin typeface="YAFcfoaHu-s 0"/>
              </a:rPr>
              <a:t>, standing at </a:t>
            </a:r>
            <a:r>
              <a:rPr lang="en-US" sz="1100" b="1" i="0" u="none" strike="noStrike" dirty="0">
                <a:solidFill>
                  <a:srgbClr val="000000"/>
                </a:solidFill>
                <a:effectLst/>
                <a:latin typeface="YAFcfoaHu-s 0"/>
              </a:rPr>
              <a:t>538</a:t>
            </a:r>
            <a:r>
              <a:rPr lang="en-US" sz="1100" b="0" i="0" u="none" strike="noStrike" dirty="0">
                <a:solidFill>
                  <a:srgbClr val="000000"/>
                </a:solidFill>
                <a:effectLst/>
                <a:latin typeface="YAFcfoaHu-s 0"/>
              </a:rPr>
              <a:t>.</a:t>
            </a:r>
            <a:endParaRPr lang="en-US" sz="1100" b="0" i="0" dirty="0">
              <a:solidFill>
                <a:srgbClr val="000000"/>
              </a:solidFill>
              <a:effectLst/>
              <a:latin typeface="YAFcfoaHu-s 0"/>
            </a:endParaRPr>
          </a:p>
          <a:p>
            <a:pPr marL="0" indent="0">
              <a:buNone/>
            </a:pPr>
            <a:endParaRPr lang="en-US" sz="1600" b="1" i="0" dirty="0">
              <a:solidFill>
                <a:srgbClr val="004AAD"/>
              </a:solidFill>
              <a:effectLst/>
              <a:latin typeface="YAFcfoaHu-s 0"/>
            </a:endParaRPr>
          </a:p>
          <a:p>
            <a:endParaRPr lang="en-US" sz="2000" b="1" i="0" dirty="0">
              <a:solidFill>
                <a:srgbClr val="004AAD"/>
              </a:solidFill>
              <a:effectLst/>
              <a:latin typeface="YAFcfoaHu-s 0"/>
            </a:endParaRPr>
          </a:p>
        </p:txBody>
      </p:sp>
      <p:pic>
        <p:nvPicPr>
          <p:cNvPr id="12" name="Picture 11">
            <a:extLst>
              <a:ext uri="{FF2B5EF4-FFF2-40B4-BE49-F238E27FC236}">
                <a16:creationId xmlns:a16="http://schemas.microsoft.com/office/drawing/2014/main" id="{C44DB34A-77AF-9EF7-8F2B-19264213466B}"/>
              </a:ext>
            </a:extLst>
          </p:cNvPr>
          <p:cNvPicPr>
            <a:picLocks noChangeAspect="1"/>
          </p:cNvPicPr>
          <p:nvPr/>
        </p:nvPicPr>
        <p:blipFill>
          <a:blip r:embed="rId4"/>
          <a:stretch>
            <a:fillRect/>
          </a:stretch>
        </p:blipFill>
        <p:spPr>
          <a:xfrm>
            <a:off x="261803" y="4529737"/>
            <a:ext cx="4276331" cy="2176230"/>
          </a:xfrm>
          <a:prstGeom prst="rect">
            <a:avLst/>
          </a:prstGeom>
        </p:spPr>
      </p:pic>
    </p:spTree>
    <p:extLst>
      <p:ext uri="{BB962C8B-B14F-4D97-AF65-F5344CB8AC3E}">
        <p14:creationId xmlns:p14="http://schemas.microsoft.com/office/powerpoint/2010/main" val="3871207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5634887" y="358220"/>
            <a:ext cx="5543653" cy="989814"/>
          </a:xfrm>
        </p:spPr>
        <p:txBody>
          <a:bodyPr anchor="t">
            <a:normAutofit/>
          </a:bodyPr>
          <a:lstStyle/>
          <a:p>
            <a:r>
              <a:rPr lang="en-US" sz="3200" dirty="0"/>
              <a:t>Demographic Analysis </a:t>
            </a:r>
          </a:p>
        </p:txBody>
      </p:sp>
      <p:sp>
        <p:nvSpPr>
          <p:cNvPr id="25" name="Rectangle 14">
            <a:extLst>
              <a:ext uri="{FF2B5EF4-FFF2-40B4-BE49-F238E27FC236}">
                <a16:creationId xmlns:a16="http://schemas.microsoft.com/office/drawing/2014/main" id="{AEFBF989-E1E0-41D0-8A4F-A5C3E8193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98720" cy="6858000"/>
          </a:xfrm>
          <a:prstGeom prst="rect">
            <a:avLst/>
          </a:prstGeom>
          <a:solidFill>
            <a:schemeClr val="bg1">
              <a:lumMod val="95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8DFAC0-2342-CF4B-1963-343C506159D6}"/>
              </a:ext>
            </a:extLst>
          </p:cNvPr>
          <p:cNvPicPr>
            <a:picLocks noChangeAspect="1"/>
          </p:cNvPicPr>
          <p:nvPr/>
        </p:nvPicPr>
        <p:blipFill>
          <a:blip r:embed="rId2"/>
          <a:stretch>
            <a:fillRect/>
          </a:stretch>
        </p:blipFill>
        <p:spPr>
          <a:xfrm>
            <a:off x="13810" y="268880"/>
            <a:ext cx="4971097" cy="881092"/>
          </a:xfrm>
          <a:prstGeom prst="rect">
            <a:avLst/>
          </a:prstGeom>
        </p:spPr>
      </p:pic>
      <p:cxnSp>
        <p:nvCxnSpPr>
          <p:cNvPr id="26" name="Straight Connector 16">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027"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5634887" y="1687398"/>
            <a:ext cx="5543653" cy="4454985"/>
          </a:xfrm>
        </p:spPr>
        <p:txBody>
          <a:bodyPr>
            <a:normAutofit/>
          </a:bodyPr>
          <a:lstStyle/>
          <a:p>
            <a:pPr marL="0" indent="0">
              <a:buNone/>
            </a:pPr>
            <a:endParaRPr lang="en-US" sz="1400" b="1" i="0" dirty="0">
              <a:solidFill>
                <a:srgbClr val="004AAD"/>
              </a:solidFill>
              <a:effectLst/>
              <a:latin typeface="YAFcfoaHu-s 0"/>
            </a:endParaRPr>
          </a:p>
          <a:p>
            <a:pPr marL="0" indent="0">
              <a:buNone/>
            </a:pPr>
            <a:r>
              <a:rPr lang="en-US" sz="1600" b="1" i="0" dirty="0">
                <a:solidFill>
                  <a:srgbClr val="004AAD"/>
                </a:solidFill>
                <a:effectLst/>
                <a:latin typeface="YAFcfoaHu-s 0"/>
              </a:rPr>
              <a:t>Customers by City:</a:t>
            </a:r>
          </a:p>
          <a:p>
            <a:r>
              <a:rPr lang="en-US" sz="1100" b="1" i="0" dirty="0">
                <a:effectLst/>
                <a:latin typeface="YAFcfoaHu-s 0"/>
              </a:rPr>
              <a:t>Mumbai leads with the highest number of customers, totaling 1,078. This includes 693 males and 385 females.</a:t>
            </a:r>
            <a:endParaRPr lang="en-US" sz="1100" b="1" dirty="0">
              <a:latin typeface="YAFcfoaHu-s 0"/>
            </a:endParaRPr>
          </a:p>
          <a:p>
            <a:r>
              <a:rPr lang="en-US" sz="1100" b="1" i="0" dirty="0">
                <a:effectLst/>
                <a:latin typeface="YAFcfoaHu-s 0"/>
              </a:rPr>
              <a:t>Chennai has 834 customers, Bangalore has 751, Delhi NCR has 744, and Hyderabad has 593.</a:t>
            </a:r>
          </a:p>
          <a:p>
            <a:pPr marL="0" indent="0">
              <a:buNone/>
            </a:pPr>
            <a:endParaRPr lang="en-US" sz="1100" b="1" dirty="0">
              <a:solidFill>
                <a:srgbClr val="004AAD"/>
              </a:solidFill>
              <a:latin typeface="YAFcfoaHu-s 0"/>
            </a:endParaRPr>
          </a:p>
          <a:p>
            <a:pPr marL="0" indent="0">
              <a:buNone/>
            </a:pPr>
            <a:endParaRPr lang="en-US" sz="1600" b="1" i="0" dirty="0">
              <a:solidFill>
                <a:srgbClr val="004AAD"/>
              </a:solidFill>
              <a:effectLst/>
              <a:latin typeface="YAFcfoaHu-s 0"/>
            </a:endParaRPr>
          </a:p>
          <a:p>
            <a:pPr marL="0" indent="0">
              <a:buNone/>
            </a:pPr>
            <a:r>
              <a:rPr lang="en-US" sz="1600" b="1" i="0" dirty="0">
                <a:solidFill>
                  <a:srgbClr val="004AAD"/>
                </a:solidFill>
                <a:effectLst/>
                <a:latin typeface="YAFcfoaHu-s 0"/>
              </a:rPr>
              <a:t>Customers by Occupation:</a:t>
            </a:r>
          </a:p>
          <a:p>
            <a:r>
              <a:rPr lang="en-US" sz="1100" b="1" dirty="0"/>
              <a:t>Salaried IT Employees are the largest group, with 1,294 customers, consisting of 721 males and 573 females</a:t>
            </a:r>
            <a:endParaRPr lang="en-US" sz="1100" b="1" dirty="0">
              <a:latin typeface="YAFcfoaHu-s 0"/>
            </a:endParaRPr>
          </a:p>
          <a:p>
            <a:r>
              <a:rPr lang="en-US" sz="1100" b="1" dirty="0"/>
              <a:t>Other notable categories are Salaried Other Employees with 893 customers, Freelancers with 784, Business Owners with 630, and Government Employees with 399.</a:t>
            </a:r>
            <a:endParaRPr lang="en-US" sz="1600" b="1" i="0" dirty="0">
              <a:effectLst/>
              <a:latin typeface="YAFcfoaHu-s 0"/>
            </a:endParaRPr>
          </a:p>
          <a:p>
            <a:endParaRPr lang="en-US" sz="2000" b="1" i="0" dirty="0">
              <a:solidFill>
                <a:srgbClr val="004AAD"/>
              </a:solidFill>
              <a:effectLst/>
              <a:latin typeface="YAFcfoaHu-s 0"/>
            </a:endParaRPr>
          </a:p>
        </p:txBody>
      </p:sp>
      <p:pic>
        <p:nvPicPr>
          <p:cNvPr id="5" name="Picture 4">
            <a:extLst>
              <a:ext uri="{FF2B5EF4-FFF2-40B4-BE49-F238E27FC236}">
                <a16:creationId xmlns:a16="http://schemas.microsoft.com/office/drawing/2014/main" id="{C3C3F70C-81D0-3770-E739-F8162E4F63DA}"/>
              </a:ext>
            </a:extLst>
          </p:cNvPr>
          <p:cNvPicPr>
            <a:picLocks noChangeAspect="1"/>
          </p:cNvPicPr>
          <p:nvPr/>
        </p:nvPicPr>
        <p:blipFill>
          <a:blip r:embed="rId3"/>
          <a:stretch>
            <a:fillRect/>
          </a:stretch>
        </p:blipFill>
        <p:spPr>
          <a:xfrm>
            <a:off x="27622" y="1220673"/>
            <a:ext cx="4943475" cy="2371725"/>
          </a:xfrm>
          <a:prstGeom prst="rect">
            <a:avLst/>
          </a:prstGeom>
        </p:spPr>
      </p:pic>
      <p:pic>
        <p:nvPicPr>
          <p:cNvPr id="11" name="Picture 10">
            <a:extLst>
              <a:ext uri="{FF2B5EF4-FFF2-40B4-BE49-F238E27FC236}">
                <a16:creationId xmlns:a16="http://schemas.microsoft.com/office/drawing/2014/main" id="{F6D44D56-C9E6-3EAC-F6A5-4911A6892BD2}"/>
              </a:ext>
            </a:extLst>
          </p:cNvPr>
          <p:cNvPicPr>
            <a:picLocks noChangeAspect="1"/>
          </p:cNvPicPr>
          <p:nvPr/>
        </p:nvPicPr>
        <p:blipFill>
          <a:blip r:embed="rId4"/>
          <a:stretch>
            <a:fillRect/>
          </a:stretch>
        </p:blipFill>
        <p:spPr>
          <a:xfrm>
            <a:off x="80007" y="3733800"/>
            <a:ext cx="4891090" cy="3124200"/>
          </a:xfrm>
          <a:prstGeom prst="rect">
            <a:avLst/>
          </a:prstGeom>
        </p:spPr>
      </p:pic>
    </p:spTree>
    <p:extLst>
      <p:ext uri="{BB962C8B-B14F-4D97-AF65-F5344CB8AC3E}">
        <p14:creationId xmlns:p14="http://schemas.microsoft.com/office/powerpoint/2010/main" val="3557942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49FB5C3-7336-4FE0-A30C-CC0A3646D4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53" name="Rectangle 52">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Rectangle 55">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1057025" y="922644"/>
            <a:ext cx="5040285" cy="1169585"/>
          </a:xfrm>
        </p:spPr>
        <p:txBody>
          <a:bodyPr anchor="b">
            <a:normAutofit/>
          </a:bodyPr>
          <a:lstStyle/>
          <a:p>
            <a:r>
              <a:rPr lang="en-US" sz="4000" dirty="0"/>
              <a:t>Spending Analysis </a:t>
            </a:r>
          </a:p>
        </p:txBody>
      </p:sp>
      <p:sp>
        <p:nvSpPr>
          <p:cNvPr id="58" name="Rectangle 5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55714" y="2263365"/>
            <a:ext cx="49377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1055715" y="2461933"/>
            <a:ext cx="5040285" cy="3678665"/>
          </a:xfrm>
        </p:spPr>
        <p:txBody>
          <a:bodyPr anchor="ctr">
            <a:normAutofit/>
          </a:bodyPr>
          <a:lstStyle/>
          <a:p>
            <a:pPr marL="0" indent="0">
              <a:buNone/>
            </a:pPr>
            <a:r>
              <a:rPr lang="en-US" sz="1600" b="1" dirty="0">
                <a:solidFill>
                  <a:srgbClr val="004AAD"/>
                </a:solidFill>
                <a:latin typeface="YAFcfoaHu-s 0"/>
              </a:rPr>
              <a:t>Total </a:t>
            </a:r>
            <a:r>
              <a:rPr lang="en-US" sz="1600" b="1" i="0" dirty="0">
                <a:solidFill>
                  <a:srgbClr val="004AAD"/>
                </a:solidFill>
                <a:effectLst/>
                <a:latin typeface="YAFcfoaHu-s 0"/>
              </a:rPr>
              <a:t>Spend, Income Utilization by City:</a:t>
            </a:r>
          </a:p>
          <a:p>
            <a:r>
              <a:rPr lang="en-US" sz="1100" b="1" i="0" u="none" strike="noStrike" dirty="0">
                <a:solidFill>
                  <a:srgbClr val="000000"/>
                </a:solidFill>
                <a:effectLst/>
                <a:latin typeface="YAFcfoaHu-s 0"/>
              </a:rPr>
              <a:t>Mumbai outshines with the highest income and spend, resulting in a utilization rate of 51.43%.</a:t>
            </a:r>
            <a:endParaRPr lang="en-US" sz="1100" b="1" i="0" dirty="0">
              <a:solidFill>
                <a:srgbClr val="000000"/>
              </a:solidFill>
              <a:effectLst/>
              <a:latin typeface="YAFcfoaHu-s 0"/>
            </a:endParaRPr>
          </a:p>
          <a:p>
            <a:r>
              <a:rPr lang="en-US" sz="1100" b="1" i="0" dirty="0">
                <a:effectLst/>
                <a:latin typeface="YAFcfoaHu-s 0"/>
              </a:rPr>
              <a:t>Following Mumbai Delhi is the second highest spending city and having a utilization rate of 48.03%</a:t>
            </a:r>
          </a:p>
          <a:p>
            <a:pPr marL="0" indent="0">
              <a:buNone/>
            </a:pPr>
            <a:endParaRPr lang="en-US" sz="1050" b="1" dirty="0">
              <a:solidFill>
                <a:srgbClr val="004AAD"/>
              </a:solidFill>
              <a:latin typeface="YAFcfoaHu-s 0"/>
            </a:endParaRPr>
          </a:p>
          <a:p>
            <a:pPr marL="0" indent="0">
              <a:buNone/>
            </a:pPr>
            <a:r>
              <a:rPr lang="en-US" sz="1600" b="1" i="0" dirty="0">
                <a:solidFill>
                  <a:srgbClr val="004AAD"/>
                </a:solidFill>
                <a:effectLst/>
                <a:latin typeface="YAFcfoaHu-s 0"/>
              </a:rPr>
              <a:t>Total Spends &amp; </a:t>
            </a:r>
            <a:r>
              <a:rPr lang="en-US" sz="1600" b="1" dirty="0">
                <a:solidFill>
                  <a:srgbClr val="004AAD"/>
                </a:solidFill>
                <a:latin typeface="YAFcfoaHu-s 0"/>
              </a:rPr>
              <a:t>Income Utilization </a:t>
            </a:r>
            <a:r>
              <a:rPr lang="en-US" sz="1600" b="1" i="0" dirty="0">
                <a:solidFill>
                  <a:srgbClr val="004AAD"/>
                </a:solidFill>
                <a:effectLst/>
                <a:latin typeface="YAFcfoaHu-s 0"/>
              </a:rPr>
              <a:t> by Category:</a:t>
            </a:r>
          </a:p>
          <a:p>
            <a:pPr algn="l">
              <a:buFont typeface="Arial" panose="020B0604020202020204" pitchFamily="34" charset="0"/>
              <a:buChar char="•"/>
            </a:pPr>
            <a:r>
              <a:rPr lang="en-US" sz="1200" b="1" i="0" u="none" strike="noStrike" dirty="0">
                <a:solidFill>
                  <a:srgbClr val="000000"/>
                </a:solidFill>
                <a:effectLst/>
                <a:latin typeface="YAFcfoaHu-s 0"/>
              </a:rPr>
              <a:t>Highest spending in bills category (105M).</a:t>
            </a:r>
            <a:endParaRPr lang="en-US" sz="1200" b="1" i="0" dirty="0">
              <a:solidFill>
                <a:srgbClr val="000000"/>
              </a:solidFill>
              <a:effectLst/>
              <a:latin typeface="YAFcfoaHu-s 0"/>
            </a:endParaRPr>
          </a:p>
          <a:p>
            <a:pPr algn="l">
              <a:buFont typeface="Arial" panose="020B0604020202020204" pitchFamily="34" charset="0"/>
              <a:buChar char="•"/>
            </a:pPr>
            <a:r>
              <a:rPr lang="en-US" sz="1200" b="1" i="0" u="none" strike="noStrike" dirty="0">
                <a:solidFill>
                  <a:srgbClr val="000000"/>
                </a:solidFill>
                <a:effectLst/>
                <a:latin typeface="YAFcfoaHu-s 0"/>
              </a:rPr>
              <a:t>Other significant categories: Grocery (86M), Electronics (80M), and the least in Others category (16M).</a:t>
            </a:r>
            <a:endParaRPr lang="en-US" sz="1200" b="1" i="0" dirty="0">
              <a:solidFill>
                <a:srgbClr val="000000"/>
              </a:solidFill>
              <a:effectLst/>
              <a:latin typeface="YAFcfoaHu-s 0"/>
            </a:endParaRPr>
          </a:p>
          <a:p>
            <a:pPr marL="0" indent="0">
              <a:buNone/>
            </a:pPr>
            <a:endParaRPr lang="en-US" sz="1300" b="1" dirty="0">
              <a:latin typeface="YAFcfoaHu-s 0"/>
            </a:endParaRPr>
          </a:p>
          <a:p>
            <a:pPr marL="0" indent="0">
              <a:buNone/>
            </a:pPr>
            <a:endParaRPr lang="en-US" sz="1300" b="1" i="0" dirty="0">
              <a:effectLst/>
              <a:latin typeface="YAFcfoaHu-s 0"/>
            </a:endParaRPr>
          </a:p>
          <a:p>
            <a:endParaRPr lang="en-US" sz="1300" b="1" i="0" dirty="0">
              <a:effectLst/>
              <a:latin typeface="YAFcfoaHu-s 0"/>
            </a:endParaRPr>
          </a:p>
        </p:txBody>
      </p:sp>
      <p:pic>
        <p:nvPicPr>
          <p:cNvPr id="6" name="Picture 5">
            <a:extLst>
              <a:ext uri="{FF2B5EF4-FFF2-40B4-BE49-F238E27FC236}">
                <a16:creationId xmlns:a16="http://schemas.microsoft.com/office/drawing/2014/main" id="{7734E7DC-3B72-1B48-C052-17AA513A3565}"/>
              </a:ext>
            </a:extLst>
          </p:cNvPr>
          <p:cNvPicPr>
            <a:picLocks noChangeAspect="1"/>
          </p:cNvPicPr>
          <p:nvPr/>
        </p:nvPicPr>
        <p:blipFill>
          <a:blip r:embed="rId2"/>
          <a:stretch>
            <a:fillRect/>
          </a:stretch>
        </p:blipFill>
        <p:spPr>
          <a:xfrm>
            <a:off x="6946667" y="896268"/>
            <a:ext cx="4389120" cy="2337206"/>
          </a:xfrm>
          <a:prstGeom prst="rect">
            <a:avLst/>
          </a:prstGeom>
        </p:spPr>
      </p:pic>
      <p:pic>
        <p:nvPicPr>
          <p:cNvPr id="9" name="Picture 8">
            <a:extLst>
              <a:ext uri="{FF2B5EF4-FFF2-40B4-BE49-F238E27FC236}">
                <a16:creationId xmlns:a16="http://schemas.microsoft.com/office/drawing/2014/main" id="{03248F88-D01E-5C80-9DD1-2EB25FA4182D}"/>
              </a:ext>
            </a:extLst>
          </p:cNvPr>
          <p:cNvPicPr>
            <a:picLocks noChangeAspect="1"/>
          </p:cNvPicPr>
          <p:nvPr/>
        </p:nvPicPr>
        <p:blipFill>
          <a:blip r:embed="rId3"/>
          <a:stretch>
            <a:fillRect/>
          </a:stretch>
        </p:blipFill>
        <p:spPr>
          <a:xfrm>
            <a:off x="6946667" y="3702544"/>
            <a:ext cx="4389120" cy="2326233"/>
          </a:xfrm>
          <a:prstGeom prst="rect">
            <a:avLst/>
          </a:prstGeom>
        </p:spPr>
      </p:pic>
    </p:spTree>
    <p:extLst>
      <p:ext uri="{BB962C8B-B14F-4D97-AF65-F5344CB8AC3E}">
        <p14:creationId xmlns:p14="http://schemas.microsoft.com/office/powerpoint/2010/main" val="3757616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Rectangle 71">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838199" y="978408"/>
            <a:ext cx="4056530" cy="923544"/>
          </a:xfrm>
        </p:spPr>
        <p:txBody>
          <a:bodyPr>
            <a:normAutofit/>
          </a:bodyPr>
          <a:lstStyle/>
          <a:p>
            <a:r>
              <a:rPr lang="en-US" sz="2800" dirty="0"/>
              <a:t>Spending Analysis </a:t>
            </a:r>
          </a:p>
        </p:txBody>
      </p:sp>
      <p:sp>
        <p:nvSpPr>
          <p:cNvPr id="74" name="Rectangle 73">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838199" y="2157984"/>
            <a:ext cx="4056530" cy="4008136"/>
          </a:xfrm>
        </p:spPr>
        <p:txBody>
          <a:bodyPr>
            <a:normAutofit/>
          </a:bodyPr>
          <a:lstStyle/>
          <a:p>
            <a:pPr marL="0" indent="0">
              <a:buNone/>
            </a:pPr>
            <a:br>
              <a:rPr lang="en-US" sz="1800" dirty="0"/>
            </a:br>
            <a:endParaRPr lang="en-US" sz="1800" b="1" dirty="0">
              <a:latin typeface="YAFcfoaHu-s 0"/>
            </a:endParaRPr>
          </a:p>
          <a:p>
            <a:pPr marL="0" indent="0">
              <a:buNone/>
            </a:pPr>
            <a:r>
              <a:rPr lang="en-US" sz="1800" b="1" i="0" dirty="0">
                <a:effectLst/>
                <a:latin typeface="YAFcfoaHu-s 0"/>
              </a:rPr>
              <a:t>Total Spend by Gender:</a:t>
            </a:r>
          </a:p>
          <a:p>
            <a:pPr marL="0" indent="0">
              <a:buNone/>
            </a:pPr>
            <a:r>
              <a:rPr lang="en-US" sz="1400" dirty="0">
                <a:latin typeface="YAFcfoaHu-s 0"/>
              </a:rPr>
              <a:t>Males are predominantly Spending with the majority distribution of 67.2%</a:t>
            </a:r>
            <a:endParaRPr lang="en-US" sz="1400" i="0" dirty="0">
              <a:effectLst/>
              <a:latin typeface="YAFcfoaHu-s 0"/>
            </a:endParaRPr>
          </a:p>
          <a:p>
            <a:pPr marL="0" indent="0">
              <a:buNone/>
            </a:pPr>
            <a:r>
              <a:rPr lang="en-US" sz="1800" b="1" dirty="0">
                <a:latin typeface="YAFcfoaHu-s 0"/>
              </a:rPr>
              <a:t>Total </a:t>
            </a:r>
            <a:r>
              <a:rPr lang="en-US" sz="1800" b="1" i="0" dirty="0">
                <a:effectLst/>
                <a:latin typeface="YAFcfoaHu-s 0"/>
              </a:rPr>
              <a:t>Spend, Utilization by Occupation: </a:t>
            </a:r>
          </a:p>
          <a:p>
            <a:pPr marL="0" indent="0">
              <a:buNone/>
            </a:pPr>
            <a:r>
              <a:rPr lang="en-US" sz="1500" dirty="0">
                <a:latin typeface="YAFcfoaHu-s 0"/>
              </a:rPr>
              <a:t>Salaried IT Employees and following them Business owners ,&amp; Salaried other Employees should be focused </a:t>
            </a:r>
            <a:endParaRPr lang="en-US" sz="1500" i="0" dirty="0">
              <a:effectLst/>
              <a:latin typeface="YAFcfoaHu-s 0"/>
            </a:endParaRPr>
          </a:p>
          <a:p>
            <a:pPr marL="0" indent="0">
              <a:buNone/>
            </a:pPr>
            <a:r>
              <a:rPr lang="en-US" sz="1800" b="1" i="0" dirty="0">
                <a:effectLst/>
                <a:latin typeface="YAFcfoaHu-s 0"/>
              </a:rPr>
              <a:t>Income, Spend, Utilization by Age Group:</a:t>
            </a:r>
          </a:p>
          <a:p>
            <a:pPr marL="0" indent="0">
              <a:buNone/>
            </a:pPr>
            <a:r>
              <a:rPr lang="en-US" sz="1500" i="0" dirty="0">
                <a:effectLst/>
                <a:latin typeface="YAFcfoaHu-s 0"/>
              </a:rPr>
              <a:t>Age Group 35-45 , 25-34 are the one who has majority Utilization of income </a:t>
            </a:r>
            <a:r>
              <a:rPr lang="en-US" sz="1500" dirty="0">
                <a:latin typeface="YAFcfoaHu-s 0"/>
              </a:rPr>
              <a:t>that means they spend more and bank can target them first </a:t>
            </a:r>
            <a:endParaRPr lang="en-US" sz="1500" i="0" dirty="0">
              <a:effectLst/>
              <a:latin typeface="YAFcfoaHu-s 0"/>
            </a:endParaRPr>
          </a:p>
        </p:txBody>
      </p:sp>
      <p:pic>
        <p:nvPicPr>
          <p:cNvPr id="11" name="Picture 10">
            <a:extLst>
              <a:ext uri="{FF2B5EF4-FFF2-40B4-BE49-F238E27FC236}">
                <a16:creationId xmlns:a16="http://schemas.microsoft.com/office/drawing/2014/main" id="{38DB4464-BA11-337C-C9BD-404BE5676010}"/>
              </a:ext>
            </a:extLst>
          </p:cNvPr>
          <p:cNvPicPr>
            <a:picLocks noChangeAspect="1"/>
          </p:cNvPicPr>
          <p:nvPr/>
        </p:nvPicPr>
        <p:blipFill>
          <a:blip r:embed="rId2"/>
          <a:stretch>
            <a:fillRect/>
          </a:stretch>
        </p:blipFill>
        <p:spPr>
          <a:xfrm>
            <a:off x="5543557" y="338327"/>
            <a:ext cx="2622555" cy="2234481"/>
          </a:xfrm>
          <a:prstGeom prst="rect">
            <a:avLst/>
          </a:prstGeom>
        </p:spPr>
      </p:pic>
      <p:pic>
        <p:nvPicPr>
          <p:cNvPr id="13" name="Picture 12">
            <a:extLst>
              <a:ext uri="{FF2B5EF4-FFF2-40B4-BE49-F238E27FC236}">
                <a16:creationId xmlns:a16="http://schemas.microsoft.com/office/drawing/2014/main" id="{CDCE5E7D-E8D7-2AE7-5B2B-7456F2DD759B}"/>
              </a:ext>
            </a:extLst>
          </p:cNvPr>
          <p:cNvPicPr>
            <a:picLocks noChangeAspect="1"/>
          </p:cNvPicPr>
          <p:nvPr/>
        </p:nvPicPr>
        <p:blipFill>
          <a:blip r:embed="rId3"/>
          <a:stretch>
            <a:fillRect/>
          </a:stretch>
        </p:blipFill>
        <p:spPr>
          <a:xfrm>
            <a:off x="8312522" y="338327"/>
            <a:ext cx="3879478" cy="2234481"/>
          </a:xfrm>
          <a:prstGeom prst="rect">
            <a:avLst/>
          </a:prstGeom>
        </p:spPr>
      </p:pic>
      <p:pic>
        <p:nvPicPr>
          <p:cNvPr id="4" name="Picture 3">
            <a:extLst>
              <a:ext uri="{FF2B5EF4-FFF2-40B4-BE49-F238E27FC236}">
                <a16:creationId xmlns:a16="http://schemas.microsoft.com/office/drawing/2014/main" id="{8784A5CB-E68E-E222-9FA2-950667BF104F}"/>
              </a:ext>
            </a:extLst>
          </p:cNvPr>
          <p:cNvPicPr>
            <a:picLocks noChangeAspect="1"/>
          </p:cNvPicPr>
          <p:nvPr/>
        </p:nvPicPr>
        <p:blipFill>
          <a:blip r:embed="rId4"/>
          <a:stretch>
            <a:fillRect/>
          </a:stretch>
        </p:blipFill>
        <p:spPr>
          <a:xfrm>
            <a:off x="5729980" y="3021106"/>
            <a:ext cx="6106053" cy="2897207"/>
          </a:xfrm>
          <a:prstGeom prst="rect">
            <a:avLst/>
          </a:prstGeom>
        </p:spPr>
      </p:pic>
    </p:spTree>
    <p:extLst>
      <p:ext uri="{BB962C8B-B14F-4D97-AF65-F5344CB8AC3E}">
        <p14:creationId xmlns:p14="http://schemas.microsoft.com/office/powerpoint/2010/main" val="2629656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2" name="Freeform: Shape 71">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4" name="Freeform: Shape 73">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438913" y="859536"/>
            <a:ext cx="4832802" cy="1243584"/>
          </a:xfrm>
        </p:spPr>
        <p:txBody>
          <a:bodyPr>
            <a:normAutofit/>
          </a:bodyPr>
          <a:lstStyle/>
          <a:p>
            <a:r>
              <a:rPr lang="en-US" sz="3400"/>
              <a:t>Payment Mode Analysis </a:t>
            </a:r>
          </a:p>
        </p:txBody>
      </p:sp>
      <p:sp>
        <p:nvSpPr>
          <p:cNvPr id="76" name="Rectangle 75">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8" name="Rectangle 77">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438912" y="2512611"/>
            <a:ext cx="4832803" cy="3664351"/>
          </a:xfrm>
        </p:spPr>
        <p:txBody>
          <a:bodyPr>
            <a:normAutofit lnSpcReduction="10000"/>
          </a:bodyPr>
          <a:lstStyle/>
          <a:p>
            <a:pPr marL="0" indent="0">
              <a:buNone/>
            </a:pPr>
            <a:br>
              <a:rPr lang="en-US" sz="1800" dirty="0"/>
            </a:br>
            <a:r>
              <a:rPr lang="en-US" sz="1800" b="1" i="0" dirty="0">
                <a:solidFill>
                  <a:srgbClr val="0070C0"/>
                </a:solidFill>
                <a:effectLst/>
                <a:latin typeface="YAFcfoaHu-s 0"/>
              </a:rPr>
              <a:t>Total Spendings by Payment Mode:</a:t>
            </a:r>
          </a:p>
          <a:p>
            <a:pPr marL="0" indent="0">
              <a:buNone/>
            </a:pPr>
            <a:r>
              <a:rPr lang="en-US" sz="1800" i="0" u="none" strike="noStrike" dirty="0">
                <a:effectLst/>
                <a:latin typeface="YAFcfoaHu-s 0"/>
              </a:rPr>
              <a:t>Credit cards dominate spending, accounting for 216M with a utilization rate of 17.45%.</a:t>
            </a:r>
            <a:endParaRPr lang="en-US" sz="1800" i="0" dirty="0">
              <a:effectLst/>
              <a:latin typeface="YAFcfoaHu-s 0"/>
            </a:endParaRPr>
          </a:p>
          <a:p>
            <a:pPr marL="0" indent="0">
              <a:buNone/>
            </a:pPr>
            <a:r>
              <a:rPr lang="en-US" sz="1800" dirty="0">
                <a:latin typeface="YAFcfoaHu-s 0"/>
              </a:rPr>
              <a:t>Following Credit Cards UPI is the Payment Mode used by Population , UPI is the Competition for credit card payment mode </a:t>
            </a:r>
          </a:p>
          <a:p>
            <a:pPr marL="0" indent="0">
              <a:buNone/>
            </a:pPr>
            <a:r>
              <a:rPr lang="en-US" sz="1800" b="1" i="0" dirty="0">
                <a:solidFill>
                  <a:srgbClr val="0070C0"/>
                </a:solidFill>
                <a:effectLst/>
                <a:latin typeface="YAFcfoaHu-s 0"/>
              </a:rPr>
              <a:t>Income Utilization by Occupation &amp; Payment Mode</a:t>
            </a:r>
          </a:p>
          <a:p>
            <a:pPr marL="0" indent="0">
              <a:buNone/>
            </a:pPr>
            <a:r>
              <a:rPr lang="en-US" sz="1700" dirty="0">
                <a:latin typeface="YAFcfoaHu-s 0"/>
              </a:rPr>
              <a:t>We can clearly see that salaried IT Employees  , Salaried other employees mostly used Credit card for payment mode and their second best payment mode is UPI</a:t>
            </a:r>
            <a:endParaRPr lang="en-US" sz="1700" i="0" dirty="0">
              <a:effectLst/>
              <a:latin typeface="YAFcfoaHu-s 0"/>
            </a:endParaRPr>
          </a:p>
          <a:p>
            <a:pPr marL="0" indent="0">
              <a:buNone/>
            </a:pPr>
            <a:endParaRPr lang="en-US" sz="1800" b="1" i="0" dirty="0">
              <a:effectLst/>
              <a:latin typeface="YAFcfoaHu-s 0"/>
            </a:endParaRPr>
          </a:p>
          <a:p>
            <a:pPr marL="0" indent="0">
              <a:buNone/>
            </a:pPr>
            <a:endParaRPr lang="en-US" sz="1800" b="1" i="0" dirty="0">
              <a:effectLst/>
              <a:latin typeface="YAFcfoaHu-s 0"/>
            </a:endParaRPr>
          </a:p>
        </p:txBody>
      </p:sp>
      <p:pic>
        <p:nvPicPr>
          <p:cNvPr id="12" name="Picture 11">
            <a:extLst>
              <a:ext uri="{FF2B5EF4-FFF2-40B4-BE49-F238E27FC236}">
                <a16:creationId xmlns:a16="http://schemas.microsoft.com/office/drawing/2014/main" id="{496EEDE8-A247-BFDE-B608-E1EBA2257BDC}"/>
              </a:ext>
            </a:extLst>
          </p:cNvPr>
          <p:cNvPicPr>
            <a:picLocks noChangeAspect="1"/>
          </p:cNvPicPr>
          <p:nvPr/>
        </p:nvPicPr>
        <p:blipFill>
          <a:blip r:embed="rId2"/>
          <a:stretch>
            <a:fillRect/>
          </a:stretch>
        </p:blipFill>
        <p:spPr>
          <a:xfrm>
            <a:off x="6617368" y="549447"/>
            <a:ext cx="5135719" cy="2679505"/>
          </a:xfrm>
          <a:prstGeom prst="rect">
            <a:avLst/>
          </a:prstGeom>
        </p:spPr>
      </p:pic>
      <p:pic>
        <p:nvPicPr>
          <p:cNvPr id="5" name="Picture 4">
            <a:extLst>
              <a:ext uri="{FF2B5EF4-FFF2-40B4-BE49-F238E27FC236}">
                <a16:creationId xmlns:a16="http://schemas.microsoft.com/office/drawing/2014/main" id="{5D1284C7-8BFA-EBFE-2A68-43E2431B8AFC}"/>
              </a:ext>
            </a:extLst>
          </p:cNvPr>
          <p:cNvPicPr>
            <a:picLocks noChangeAspect="1"/>
          </p:cNvPicPr>
          <p:nvPr/>
        </p:nvPicPr>
        <p:blipFill>
          <a:blip r:embed="rId3"/>
          <a:stretch>
            <a:fillRect/>
          </a:stretch>
        </p:blipFill>
        <p:spPr>
          <a:xfrm>
            <a:off x="6617368" y="3580867"/>
            <a:ext cx="5135719" cy="2439466"/>
          </a:xfrm>
          <a:prstGeom prst="rect">
            <a:avLst/>
          </a:prstGeom>
        </p:spPr>
      </p:pic>
    </p:spTree>
    <p:extLst>
      <p:ext uri="{BB962C8B-B14F-4D97-AF65-F5344CB8AC3E}">
        <p14:creationId xmlns:p14="http://schemas.microsoft.com/office/powerpoint/2010/main" val="1163842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F5A01-05D5-26CC-A4A2-A8729C000CD7}"/>
              </a:ext>
            </a:extLst>
          </p:cNvPr>
          <p:cNvSpPr>
            <a:spLocks noGrp="1"/>
          </p:cNvSpPr>
          <p:nvPr>
            <p:ph type="title"/>
          </p:nvPr>
        </p:nvSpPr>
        <p:spPr>
          <a:xfrm>
            <a:off x="481013" y="3752849"/>
            <a:ext cx="3290887" cy="2452687"/>
          </a:xfrm>
        </p:spPr>
        <p:txBody>
          <a:bodyPr anchor="ctr">
            <a:normAutofit/>
          </a:bodyPr>
          <a:lstStyle/>
          <a:p>
            <a:r>
              <a:rPr lang="en-US" sz="3600" dirty="0"/>
              <a:t>Payment Mode Analysis </a:t>
            </a:r>
          </a:p>
        </p:txBody>
      </p:sp>
      <p:pic>
        <p:nvPicPr>
          <p:cNvPr id="4" name="Picture 3">
            <a:extLst>
              <a:ext uri="{FF2B5EF4-FFF2-40B4-BE49-F238E27FC236}">
                <a16:creationId xmlns:a16="http://schemas.microsoft.com/office/drawing/2014/main" id="{16AC240E-5F6B-8B38-F9CE-D32EC89903D0}"/>
              </a:ext>
            </a:extLst>
          </p:cNvPr>
          <p:cNvPicPr>
            <a:picLocks noChangeAspect="1"/>
          </p:cNvPicPr>
          <p:nvPr/>
        </p:nvPicPr>
        <p:blipFill>
          <a:blip r:embed="rId2"/>
          <a:srcRect t="182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8" name="Content Placeholder 7">
            <a:extLst>
              <a:ext uri="{FF2B5EF4-FFF2-40B4-BE49-F238E27FC236}">
                <a16:creationId xmlns:a16="http://schemas.microsoft.com/office/drawing/2014/main" id="{320C8624-301F-4BFC-AE78-D73EDDDA070D}"/>
              </a:ext>
            </a:extLst>
          </p:cNvPr>
          <p:cNvSpPr>
            <a:spLocks noGrp="1"/>
          </p:cNvSpPr>
          <p:nvPr>
            <p:ph idx="1"/>
          </p:nvPr>
        </p:nvSpPr>
        <p:spPr>
          <a:xfrm>
            <a:off x="4223982" y="3752850"/>
            <a:ext cx="7485413" cy="2452687"/>
          </a:xfrm>
        </p:spPr>
        <p:txBody>
          <a:bodyPr anchor="ctr">
            <a:normAutofit/>
          </a:bodyPr>
          <a:lstStyle/>
          <a:p>
            <a:pPr marL="0" indent="0">
              <a:buNone/>
            </a:pPr>
            <a:br>
              <a:rPr lang="en-US" sz="1800" dirty="0">
                <a:solidFill>
                  <a:srgbClr val="0070C0"/>
                </a:solidFill>
              </a:rPr>
            </a:br>
            <a:r>
              <a:rPr lang="en-US" sz="1800" b="1" dirty="0">
                <a:solidFill>
                  <a:srgbClr val="0070C0"/>
                </a:solidFill>
                <a:latin typeface="YAFcfoaHu-s 0"/>
              </a:rPr>
              <a:t>Income Utilization By category &amp; payment Mode </a:t>
            </a:r>
          </a:p>
          <a:p>
            <a:pPr marL="0" indent="0">
              <a:buNone/>
            </a:pPr>
            <a:r>
              <a:rPr lang="en-US" sz="1600" i="0" dirty="0">
                <a:effectLst/>
                <a:latin typeface="YAFcfoaHu-s 0"/>
              </a:rPr>
              <a:t>We can clearly see </a:t>
            </a:r>
            <a:r>
              <a:rPr lang="en-US" sz="1600" dirty="0">
                <a:latin typeface="YAFcfoaHu-s 0"/>
              </a:rPr>
              <a:t>Bills is the category where people spend maximum of their income and use credit card payment mode maximum .</a:t>
            </a:r>
          </a:p>
          <a:p>
            <a:pPr marL="0" indent="0">
              <a:buNone/>
            </a:pPr>
            <a:r>
              <a:rPr lang="en-US" sz="1600" i="0" dirty="0">
                <a:effectLst/>
                <a:latin typeface="YAFcfoaHu-s 0"/>
              </a:rPr>
              <a:t>Credit card is used in almost all categories except Groceries , Due to the ease of UPI People Prefer UPI Payment Mode for grocery shopping </a:t>
            </a:r>
          </a:p>
          <a:p>
            <a:pPr marL="0" indent="0">
              <a:buNone/>
            </a:pPr>
            <a:endParaRPr lang="en-US" sz="1500" b="1" i="0" dirty="0">
              <a:effectLst/>
              <a:latin typeface="YAFcfoaHu-s 0"/>
            </a:endParaRPr>
          </a:p>
        </p:txBody>
      </p:sp>
    </p:spTree>
    <p:extLst>
      <p:ext uri="{BB962C8B-B14F-4D97-AF65-F5344CB8AC3E}">
        <p14:creationId xmlns:p14="http://schemas.microsoft.com/office/powerpoint/2010/main" val="34092480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351</TotalTime>
  <Words>1219</Words>
  <Application>Microsoft Office PowerPoint</Application>
  <PresentationFormat>Widescreen</PresentationFormat>
  <Paragraphs>89</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 Black</vt:lpstr>
      <vt:lpstr>Arial</vt:lpstr>
      <vt:lpstr>Calibri</vt:lpstr>
      <vt:lpstr>Calibri Light</vt:lpstr>
      <vt:lpstr>YAFcfoaHu-s 0</vt:lpstr>
      <vt:lpstr>Office Theme</vt:lpstr>
      <vt:lpstr>Bank Credit Card Launch Strategy </vt:lpstr>
      <vt:lpstr>Introduction</vt:lpstr>
      <vt:lpstr>Dashboard Overview</vt:lpstr>
      <vt:lpstr>Demographic Analysis </vt:lpstr>
      <vt:lpstr>Demographic Analysis </vt:lpstr>
      <vt:lpstr>Spending Analysis </vt:lpstr>
      <vt:lpstr>Spending Analysis </vt:lpstr>
      <vt:lpstr>Payment Mode Analysis </vt:lpstr>
      <vt:lpstr>Payment Mode Analysis </vt:lpstr>
      <vt:lpstr>Age Group Insights &amp; Recommendations  </vt:lpstr>
      <vt:lpstr>Spending Category Insights &amp; Recommendations  </vt:lpstr>
      <vt:lpstr>Occupation Insights &amp; Recommendations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Bank Credit Card Launch Strategy</dc:title>
  <dc:creator>Manish Walia</dc:creator>
  <cp:lastModifiedBy>Manish Walia</cp:lastModifiedBy>
  <cp:revision>2</cp:revision>
  <dcterms:created xsi:type="dcterms:W3CDTF">2024-08-11T10:48:48Z</dcterms:created>
  <dcterms:modified xsi:type="dcterms:W3CDTF">2024-08-13T13:59:26Z</dcterms:modified>
</cp:coreProperties>
</file>